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nva Sans" panose="020B0604020202020204" charset="0"/>
      <p:regular r:id="rId12"/>
    </p:embeddedFont>
    <p:embeddedFont>
      <p:font typeface="Poppins Bold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nva Sans Italics" panose="020B0604020202020204" charset="0"/>
      <p:regular r:id="rId18"/>
    </p:embeddedFont>
    <p:embeddedFont>
      <p:font typeface="Canva Sans Bold" panose="020B0604020202020204" charset="0"/>
      <p:regular r:id="rId19"/>
    </p:embeddedFont>
    <p:embeddedFont>
      <p:font typeface="Bricolage Grotesque" panose="020B0604020202020204" charset="0"/>
      <p:regular r:id="rId20"/>
    </p:embeddedFont>
    <p:embeddedFont>
      <p:font typeface="Bricolage Grotesque Bol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7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hyperlink" Target="https://balancedbowls.in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12" Type="http://schemas.openxmlformats.org/officeDocument/2006/relationships/hyperlink" Target="mailto:riabalancedbowls@gmail.com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3.jpeg"/><Relationship Id="rId5" Type="http://schemas.openxmlformats.org/officeDocument/2006/relationships/image" Target="../media/image17.png"/><Relationship Id="rId10" Type="http://schemas.openxmlformats.org/officeDocument/2006/relationships/image" Target="../media/image25.svg"/><Relationship Id="rId4" Type="http://schemas.openxmlformats.org/officeDocument/2006/relationships/image" Target="../media/image3.sv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68510" y="0"/>
            <a:ext cx="11619490" cy="10287000"/>
            <a:chOff x="0" y="0"/>
            <a:chExt cx="908993" cy="804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08993" cy="804752"/>
            </a:xfrm>
            <a:custGeom>
              <a:avLst/>
              <a:gdLst/>
              <a:ahLst/>
              <a:cxnLst/>
              <a:rect l="l" t="t" r="r" b="b"/>
              <a:pathLst>
                <a:path w="908993" h="804752">
                  <a:moveTo>
                    <a:pt x="0" y="0"/>
                  </a:moveTo>
                  <a:lnTo>
                    <a:pt x="908993" y="0"/>
                  </a:lnTo>
                  <a:lnTo>
                    <a:pt x="908993" y="804752"/>
                  </a:lnTo>
                  <a:lnTo>
                    <a:pt x="0" y="804752"/>
                  </a:lnTo>
                  <a:close/>
                </a:path>
              </a:pathLst>
            </a:custGeom>
            <a:blipFill>
              <a:blip r:embed="rId2">
                <a:alphaModFix amt="85000"/>
              </a:blip>
              <a:stretch>
                <a:fillRect l="-9021" r="-902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649460" y="0"/>
            <a:ext cx="10875440" cy="10287000"/>
            <a:chOff x="0" y="0"/>
            <a:chExt cx="2864313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64314" cy="2709333"/>
            </a:xfrm>
            <a:custGeom>
              <a:avLst/>
              <a:gdLst/>
              <a:ahLst/>
              <a:cxnLst/>
              <a:rect l="l" t="t" r="r" b="b"/>
              <a:pathLst>
                <a:path w="2864314" h="2709333">
                  <a:moveTo>
                    <a:pt x="0" y="0"/>
                  </a:moveTo>
                  <a:lnTo>
                    <a:pt x="2864314" y="0"/>
                  </a:lnTo>
                  <a:lnTo>
                    <a:pt x="2864314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13416">
                    <a:alpha val="100000"/>
                  </a:srgbClr>
                </a:gs>
                <a:gs pos="50000">
                  <a:srgbClr val="013416">
                    <a:alpha val="60500"/>
                  </a:srgbClr>
                </a:gs>
                <a:gs pos="100000">
                  <a:srgbClr val="013416">
                    <a:alpha val="0"/>
                  </a:srgbClr>
                </a:gs>
              </a:gsLst>
              <a:lin ang="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2864313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3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50171" y="2418182"/>
            <a:ext cx="7182589" cy="1876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50"/>
              </a:lnSpc>
              <a:spcBef>
                <a:spcPct val="0"/>
              </a:spcBef>
            </a:pPr>
            <a:r>
              <a:rPr lang="en-US" sz="5250" b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Balanced Diet</a:t>
            </a:r>
            <a:r>
              <a:rPr lang="en-US" sz="525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- The Key to Healthy Living</a:t>
            </a:r>
          </a:p>
        </p:txBody>
      </p:sp>
      <p:sp>
        <p:nvSpPr>
          <p:cNvPr id="8" name="Freeform 8"/>
          <p:cNvSpPr/>
          <p:nvPr/>
        </p:nvSpPr>
        <p:spPr>
          <a:xfrm>
            <a:off x="16740471" y="588205"/>
            <a:ext cx="2784005" cy="678601"/>
          </a:xfrm>
          <a:custGeom>
            <a:avLst/>
            <a:gdLst/>
            <a:ahLst/>
            <a:cxnLst/>
            <a:rect l="l" t="t" r="r" b="b"/>
            <a:pathLst>
              <a:path w="2784005" h="678601">
                <a:moveTo>
                  <a:pt x="0" y="0"/>
                </a:moveTo>
                <a:lnTo>
                  <a:pt x="2784006" y="0"/>
                </a:lnTo>
                <a:lnTo>
                  <a:pt x="2784006" y="678601"/>
                </a:lnTo>
                <a:lnTo>
                  <a:pt x="0" y="6786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708625" y="8731329"/>
            <a:ext cx="940864" cy="678601"/>
          </a:xfrm>
          <a:custGeom>
            <a:avLst/>
            <a:gdLst/>
            <a:ahLst/>
            <a:cxnLst/>
            <a:rect l="l" t="t" r="r" b="b"/>
            <a:pathLst>
              <a:path w="940864" h="678601">
                <a:moveTo>
                  <a:pt x="0" y="0"/>
                </a:moveTo>
                <a:lnTo>
                  <a:pt x="940864" y="0"/>
                </a:lnTo>
                <a:lnTo>
                  <a:pt x="940864" y="678602"/>
                </a:lnTo>
                <a:lnTo>
                  <a:pt x="0" y="6786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r="-19589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364543" y="1962895"/>
            <a:ext cx="9466872" cy="7100154"/>
          </a:xfrm>
          <a:custGeom>
            <a:avLst/>
            <a:gdLst/>
            <a:ahLst/>
            <a:cxnLst/>
            <a:rect l="l" t="t" r="r" b="b"/>
            <a:pathLst>
              <a:path w="9466872" h="7100154">
                <a:moveTo>
                  <a:pt x="0" y="0"/>
                </a:moveTo>
                <a:lnTo>
                  <a:pt x="9466872" y="0"/>
                </a:lnTo>
                <a:lnTo>
                  <a:pt x="9466872" y="7100154"/>
                </a:lnTo>
                <a:lnTo>
                  <a:pt x="0" y="71001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50171" y="8447781"/>
            <a:ext cx="810519" cy="810519"/>
          </a:xfrm>
          <a:custGeom>
            <a:avLst/>
            <a:gdLst/>
            <a:ahLst/>
            <a:cxnLst/>
            <a:rect l="l" t="t" r="r" b="b"/>
            <a:pathLst>
              <a:path w="810519" h="810519">
                <a:moveTo>
                  <a:pt x="0" y="0"/>
                </a:moveTo>
                <a:lnTo>
                  <a:pt x="810520" y="0"/>
                </a:lnTo>
                <a:lnTo>
                  <a:pt x="810520" y="810519"/>
                </a:lnTo>
                <a:lnTo>
                  <a:pt x="0" y="8105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350171" y="4470149"/>
            <a:ext cx="6700623" cy="432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2"/>
              </a:lnSpc>
            </a:pPr>
            <a:r>
              <a:rPr lang="en-US" sz="2671">
                <a:solidFill>
                  <a:srgbClr val="FFDE59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by Best Dietitian in Pune - </a:t>
            </a:r>
            <a:r>
              <a:rPr lang="en-US" sz="2671" b="1">
                <a:solidFill>
                  <a:srgbClr val="FFDE59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Dt. Ria Hawle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35647" y="8867876"/>
            <a:ext cx="3001596" cy="342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9"/>
              </a:lnSpc>
              <a:spcBef>
                <a:spcPct val="0"/>
              </a:spcBef>
            </a:pPr>
            <a:r>
              <a:rPr lang="en-US" sz="194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https://balancedbowls.in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35647" y="8383017"/>
            <a:ext cx="1238792" cy="444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42"/>
              </a:lnSpc>
            </a:pPr>
            <a:r>
              <a:rPr lang="en-US" sz="2672" b="1" dirty="0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Visit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55532" y="-3747668"/>
            <a:ext cx="10612642" cy="1061264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144000" y="1237182"/>
            <a:ext cx="7812637" cy="781263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4906" r="-2490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9144000" y="6463155"/>
            <a:ext cx="2795145" cy="279514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6318436" y="8731329"/>
            <a:ext cx="940864" cy="678601"/>
          </a:xfrm>
          <a:custGeom>
            <a:avLst/>
            <a:gdLst/>
            <a:ahLst/>
            <a:cxnLst/>
            <a:rect l="l" t="t" r="r" b="b"/>
            <a:pathLst>
              <a:path w="940864" h="678601">
                <a:moveTo>
                  <a:pt x="0" y="0"/>
                </a:moveTo>
                <a:lnTo>
                  <a:pt x="940864" y="0"/>
                </a:lnTo>
                <a:lnTo>
                  <a:pt x="940864" y="678602"/>
                </a:lnTo>
                <a:lnTo>
                  <a:pt x="0" y="6786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r="-195898"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9681305" y="7026268"/>
            <a:ext cx="1720536" cy="1668920"/>
          </a:xfrm>
          <a:custGeom>
            <a:avLst/>
            <a:gdLst/>
            <a:ahLst/>
            <a:cxnLst/>
            <a:rect l="l" t="t" r="r" b="b"/>
            <a:pathLst>
              <a:path w="1720536" h="1668920">
                <a:moveTo>
                  <a:pt x="1720535" y="0"/>
                </a:moveTo>
                <a:lnTo>
                  <a:pt x="0" y="0"/>
                </a:lnTo>
                <a:lnTo>
                  <a:pt x="0" y="1668919"/>
                </a:lnTo>
                <a:lnTo>
                  <a:pt x="1720535" y="1668919"/>
                </a:lnTo>
                <a:lnTo>
                  <a:pt x="17205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350171" y="2635085"/>
            <a:ext cx="6737175" cy="2068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91"/>
              </a:lnSpc>
              <a:spcBef>
                <a:spcPct val="0"/>
              </a:spcBef>
            </a:pPr>
            <a:r>
              <a:rPr lang="en-US" sz="577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What is a Balanced Diet?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50171" y="4768923"/>
            <a:ext cx="7441699" cy="105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balanced diet is a meal plan that provides the right amount of nutrients, energy, and hydration required for overall well-being.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50171" y="5972168"/>
            <a:ext cx="744169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It includes the correct proportions of carbohydrates, proteins, fats, vitamins, minerals, and fiber.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50171" y="6978643"/>
            <a:ext cx="744169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Example </a:t>
            </a: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- Indian balanced diet includes roti, dal, rice, vegetables, curd, and fruits for a wholesome meal.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05924" y="2700537"/>
            <a:ext cx="9252364" cy="925236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6666" r="-16666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8723921" y="1637462"/>
            <a:ext cx="7425552" cy="2187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7"/>
              </a:lnSpc>
              <a:spcBef>
                <a:spcPct val="0"/>
              </a:spcBef>
            </a:pPr>
            <a:r>
              <a:rPr lang="en-US" sz="6112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Balanced Diet Formal Definition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3897171" y="-4118806"/>
            <a:ext cx="6272873" cy="627287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318436" y="8731329"/>
            <a:ext cx="940864" cy="678601"/>
          </a:xfrm>
          <a:custGeom>
            <a:avLst/>
            <a:gdLst/>
            <a:ahLst/>
            <a:cxnLst/>
            <a:rect l="l" t="t" r="r" b="b"/>
            <a:pathLst>
              <a:path w="940864" h="678601">
                <a:moveTo>
                  <a:pt x="0" y="0"/>
                </a:moveTo>
                <a:lnTo>
                  <a:pt x="940864" y="0"/>
                </a:lnTo>
                <a:lnTo>
                  <a:pt x="940864" y="678602"/>
                </a:lnTo>
                <a:lnTo>
                  <a:pt x="0" y="6786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r="-195898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8723921" y="4143290"/>
            <a:ext cx="7314182" cy="175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i="1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“A balanced diet is a diet that contains different types of foods in certain quantities and proportions to meet the body’s needs.”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i="1">
              <a:solidFill>
                <a:srgbClr val="FFFFFF"/>
              </a:solidFill>
              <a:latin typeface="Canva Sans Italics"/>
              <a:ea typeface="Canva Sans Italics"/>
              <a:cs typeface="Canva Sans Italics"/>
              <a:sym typeface="Canva Sans Italics"/>
            </a:endParaRPr>
          </a:p>
          <a:p>
            <a:pPr algn="r">
              <a:lnSpc>
                <a:spcPts val="2800"/>
              </a:lnSpc>
            </a:pPr>
            <a:r>
              <a:rPr lang="en-US" sz="2000" i="1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- WHO (World Health Organization)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68510" y="0"/>
            <a:ext cx="11619490" cy="10287000"/>
            <a:chOff x="0" y="0"/>
            <a:chExt cx="908993" cy="804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08993" cy="804752"/>
            </a:xfrm>
            <a:custGeom>
              <a:avLst/>
              <a:gdLst/>
              <a:ahLst/>
              <a:cxnLst/>
              <a:rect l="l" t="t" r="r" b="b"/>
              <a:pathLst>
                <a:path w="908993" h="804752">
                  <a:moveTo>
                    <a:pt x="0" y="0"/>
                  </a:moveTo>
                  <a:lnTo>
                    <a:pt x="908993" y="0"/>
                  </a:lnTo>
                  <a:lnTo>
                    <a:pt x="908993" y="804752"/>
                  </a:lnTo>
                  <a:lnTo>
                    <a:pt x="0" y="804752"/>
                  </a:lnTo>
                  <a:close/>
                </a:path>
              </a:pathLst>
            </a:custGeom>
            <a:blipFill>
              <a:blip r:embed="rId2">
                <a:alphaModFix amt="85000"/>
              </a:blip>
              <a:stretch>
                <a:fillRect l="-13051" r="-62978" b="-3247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630410" y="0"/>
            <a:ext cx="10083225" cy="10287000"/>
            <a:chOff x="0" y="0"/>
            <a:chExt cx="2655664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655664" cy="2709333"/>
            </a:xfrm>
            <a:custGeom>
              <a:avLst/>
              <a:gdLst/>
              <a:ahLst/>
              <a:cxnLst/>
              <a:rect l="l" t="t" r="r" b="b"/>
              <a:pathLst>
                <a:path w="2655664" h="2709333">
                  <a:moveTo>
                    <a:pt x="0" y="0"/>
                  </a:moveTo>
                  <a:lnTo>
                    <a:pt x="2655664" y="0"/>
                  </a:lnTo>
                  <a:lnTo>
                    <a:pt x="2655664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13416">
                    <a:alpha val="100000"/>
                  </a:srgbClr>
                </a:gs>
                <a:gs pos="50000">
                  <a:srgbClr val="013416">
                    <a:alpha val="60500"/>
                  </a:srgbClr>
                </a:gs>
                <a:gs pos="100000">
                  <a:srgbClr val="013416">
                    <a:alpha val="0"/>
                  </a:srgbClr>
                </a:gs>
              </a:gsLst>
              <a:lin ang="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2655664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3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47839" y="-2103249"/>
            <a:ext cx="5852595" cy="585259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144000" y="1237182"/>
            <a:ext cx="7812637" cy="781263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32244" r="-17568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350171" y="2317035"/>
            <a:ext cx="6327236" cy="1988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91"/>
              </a:lnSpc>
              <a:spcBef>
                <a:spcPct val="0"/>
              </a:spcBef>
            </a:pPr>
            <a:r>
              <a:rPr lang="en-US" sz="556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Importance of a Balanced Diet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46907" y="4724717"/>
            <a:ext cx="7586563" cy="3154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4"/>
              </a:lnSpc>
            </a:pPr>
            <a:r>
              <a:rPr lang="en-US" sz="215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✔ Boosts immunity and prevents diseases</a:t>
            </a:r>
          </a:p>
          <a:p>
            <a:pPr algn="l">
              <a:lnSpc>
                <a:spcPts val="4214"/>
              </a:lnSpc>
            </a:pPr>
            <a:r>
              <a:rPr lang="en-US" sz="215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✔ Maintains healthy weight and metabolism</a:t>
            </a:r>
          </a:p>
          <a:p>
            <a:pPr algn="l">
              <a:lnSpc>
                <a:spcPts val="4214"/>
              </a:lnSpc>
            </a:pPr>
            <a:r>
              <a:rPr lang="en-US" sz="215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✔ Supports growth and development (important for children &amp; teenagers)</a:t>
            </a:r>
          </a:p>
          <a:p>
            <a:pPr algn="l">
              <a:lnSpc>
                <a:spcPts val="4214"/>
              </a:lnSpc>
            </a:pPr>
            <a:r>
              <a:rPr lang="en-US" sz="215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✔ Improves digestion and gut health</a:t>
            </a:r>
          </a:p>
          <a:p>
            <a:pPr algn="l">
              <a:lnSpc>
                <a:spcPts val="4214"/>
              </a:lnSpc>
            </a:pPr>
            <a:r>
              <a:rPr lang="en-US" sz="215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✔ Enhances energy levels and brain function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68510" y="0"/>
            <a:ext cx="11619490" cy="10287000"/>
            <a:chOff x="0" y="0"/>
            <a:chExt cx="908993" cy="804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08993" cy="804752"/>
            </a:xfrm>
            <a:custGeom>
              <a:avLst/>
              <a:gdLst/>
              <a:ahLst/>
              <a:cxnLst/>
              <a:rect l="l" t="t" r="r" b="b"/>
              <a:pathLst>
                <a:path w="908993" h="804752">
                  <a:moveTo>
                    <a:pt x="0" y="0"/>
                  </a:moveTo>
                  <a:lnTo>
                    <a:pt x="908993" y="0"/>
                  </a:lnTo>
                  <a:lnTo>
                    <a:pt x="908993" y="804752"/>
                  </a:lnTo>
                  <a:lnTo>
                    <a:pt x="0" y="804752"/>
                  </a:lnTo>
                  <a:close/>
                </a:path>
              </a:pathLst>
            </a:custGeom>
            <a:blipFill>
              <a:blip r:embed="rId2">
                <a:alphaModFix amt="85000"/>
              </a:blip>
              <a:stretch>
                <a:fillRect l="-13051" r="-62978" b="-3247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630410" y="0"/>
            <a:ext cx="10083225" cy="10287000"/>
            <a:chOff x="0" y="0"/>
            <a:chExt cx="2655664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655664" cy="2709333"/>
            </a:xfrm>
            <a:custGeom>
              <a:avLst/>
              <a:gdLst/>
              <a:ahLst/>
              <a:cxnLst/>
              <a:rect l="l" t="t" r="r" b="b"/>
              <a:pathLst>
                <a:path w="2655664" h="2709333">
                  <a:moveTo>
                    <a:pt x="0" y="0"/>
                  </a:moveTo>
                  <a:lnTo>
                    <a:pt x="2655664" y="0"/>
                  </a:lnTo>
                  <a:lnTo>
                    <a:pt x="2655664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13416">
                    <a:alpha val="100000"/>
                  </a:srgbClr>
                </a:gs>
                <a:gs pos="50000">
                  <a:srgbClr val="013416">
                    <a:alpha val="60500"/>
                  </a:srgbClr>
                </a:gs>
                <a:gs pos="100000">
                  <a:srgbClr val="013416">
                    <a:alpha val="0"/>
                  </a:srgbClr>
                </a:gs>
              </a:gsLst>
              <a:lin ang="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2655664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3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47839" y="-2103249"/>
            <a:ext cx="5852595" cy="585259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144000" y="1237182"/>
            <a:ext cx="7812637" cy="781263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33811" r="-16282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350171" y="2317035"/>
            <a:ext cx="6327236" cy="1988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91"/>
              </a:lnSpc>
              <a:spcBef>
                <a:spcPct val="0"/>
              </a:spcBef>
            </a:pPr>
            <a:r>
              <a:rPr lang="en-US" sz="556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Components of a Balanced Diet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50171" y="4563110"/>
            <a:ext cx="734634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6 Essential Nutrients Required: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50171" y="5305425"/>
            <a:ext cx="7186025" cy="3752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5136" lvl="1" indent="-182568" algn="l">
              <a:lnSpc>
                <a:spcPts val="3754"/>
              </a:lnSpc>
              <a:buFont typeface="Arial"/>
              <a:buChar char="•"/>
            </a:pPr>
            <a:r>
              <a:rPr lang="en-US" sz="1691" dirty="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Carbohydrates </a:t>
            </a:r>
            <a:r>
              <a:rPr lang="en-US" sz="169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(Rice, </a:t>
            </a:r>
            <a:r>
              <a:rPr lang="en-US" sz="169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chapati</a:t>
            </a:r>
            <a:r>
              <a:rPr lang="en-US" sz="169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bread, potatoes) – Energy providers</a:t>
            </a:r>
          </a:p>
          <a:p>
            <a:pPr marL="365136" lvl="1" indent="-182568" algn="l">
              <a:lnSpc>
                <a:spcPts val="3754"/>
              </a:lnSpc>
              <a:buFont typeface="Arial"/>
              <a:buChar char="•"/>
            </a:pPr>
            <a:r>
              <a:rPr lang="en-US" sz="1691" dirty="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Proteins </a:t>
            </a:r>
            <a:r>
              <a:rPr lang="en-US" sz="169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(Dal, </a:t>
            </a:r>
            <a:r>
              <a:rPr lang="en-US" sz="169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paneer</a:t>
            </a:r>
            <a:r>
              <a:rPr lang="en-US" sz="169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eggs, fish, tofu) – Growth &amp; muscle repair</a:t>
            </a:r>
          </a:p>
          <a:p>
            <a:pPr marL="365136" lvl="1" indent="-182568" algn="l">
              <a:lnSpc>
                <a:spcPts val="3754"/>
              </a:lnSpc>
              <a:buFont typeface="Arial"/>
              <a:buChar char="•"/>
            </a:pPr>
            <a:r>
              <a:rPr lang="en-US" sz="1691" dirty="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Fats </a:t>
            </a:r>
            <a:r>
              <a:rPr lang="en-US" sz="169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(Nuts, seeds, ghee, olive oil) – Brain &amp; heart health</a:t>
            </a:r>
          </a:p>
          <a:p>
            <a:pPr marL="365136" lvl="1" indent="-182568" algn="l">
              <a:lnSpc>
                <a:spcPts val="3754"/>
              </a:lnSpc>
              <a:buFont typeface="Arial"/>
              <a:buChar char="•"/>
            </a:pPr>
            <a:r>
              <a:rPr lang="en-US" sz="1691" dirty="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Vitamins &amp; Minerals</a:t>
            </a:r>
            <a:r>
              <a:rPr lang="en-US" sz="169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(Fruits, vegetables, dairy) – Immunity &amp; overall health</a:t>
            </a:r>
          </a:p>
          <a:p>
            <a:pPr marL="365136" lvl="1" indent="-182568" algn="l">
              <a:lnSpc>
                <a:spcPts val="3754"/>
              </a:lnSpc>
              <a:buFont typeface="Arial"/>
              <a:buChar char="•"/>
            </a:pPr>
            <a:r>
              <a:rPr lang="en-US" sz="1691" dirty="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Water </a:t>
            </a:r>
            <a:r>
              <a:rPr lang="en-US" sz="169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(Hydration, detoxification) – Essential for all body functions</a:t>
            </a:r>
          </a:p>
          <a:p>
            <a:pPr marL="365136" lvl="1" indent="-182568" algn="l">
              <a:lnSpc>
                <a:spcPts val="3754"/>
              </a:lnSpc>
              <a:buFont typeface="Arial"/>
              <a:buChar char="•"/>
            </a:pPr>
            <a:r>
              <a:rPr lang="en-US" sz="1691" dirty="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Fiber </a:t>
            </a:r>
            <a:r>
              <a:rPr lang="en-US" sz="169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(Whole grains, fruits, leafy vegetables) – Digestion &amp; gut health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30410" y="0"/>
            <a:ext cx="10083225" cy="10287000"/>
            <a:chOff x="0" y="0"/>
            <a:chExt cx="265566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55664" cy="2709333"/>
            </a:xfrm>
            <a:custGeom>
              <a:avLst/>
              <a:gdLst/>
              <a:ahLst/>
              <a:cxnLst/>
              <a:rect l="l" t="t" r="r" b="b"/>
              <a:pathLst>
                <a:path w="2655664" h="2709333">
                  <a:moveTo>
                    <a:pt x="0" y="0"/>
                  </a:moveTo>
                  <a:lnTo>
                    <a:pt x="2655664" y="0"/>
                  </a:lnTo>
                  <a:lnTo>
                    <a:pt x="2655664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13416">
                    <a:alpha val="100000"/>
                  </a:srgbClr>
                </a:gs>
                <a:gs pos="50000">
                  <a:srgbClr val="013416">
                    <a:alpha val="60500"/>
                  </a:srgbClr>
                </a:gs>
                <a:gs pos="100000">
                  <a:srgbClr val="013416">
                    <a:alpha val="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655664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484036" y="1028700"/>
            <a:ext cx="8229600" cy="8229600"/>
          </a:xfrm>
          <a:custGeom>
            <a:avLst/>
            <a:gdLst/>
            <a:ahLst/>
            <a:cxnLst/>
            <a:rect l="l" t="t" r="r" b="b"/>
            <a:pathLst>
              <a:path w="8229600" h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350171" y="2173717"/>
            <a:ext cx="6327236" cy="1988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91"/>
              </a:lnSpc>
              <a:spcBef>
                <a:spcPct val="0"/>
              </a:spcBef>
            </a:pPr>
            <a:r>
              <a:rPr lang="en-US" sz="556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Balanced Diet Pyramid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4657629"/>
            <a:ext cx="6884943" cy="205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4947" lvl="1" indent="-207474" algn="l">
              <a:lnSpc>
                <a:spcPts val="3997"/>
              </a:lnSpc>
              <a:buFont typeface="Arial"/>
              <a:buChar char="•"/>
            </a:pPr>
            <a:r>
              <a:rPr lang="en-US" sz="1921" dirty="0" smtClean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Top </a:t>
            </a:r>
            <a:r>
              <a:rPr lang="en-US" sz="192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Layer (Fats &amp; Sweets) – Consume sparingly</a:t>
            </a:r>
          </a:p>
          <a:p>
            <a:pPr marL="414947" lvl="1" indent="-207474" algn="l">
              <a:lnSpc>
                <a:spcPts val="3997"/>
              </a:lnSpc>
              <a:buFont typeface="Arial"/>
              <a:buChar char="•"/>
            </a:pPr>
            <a:r>
              <a:rPr lang="en-US" sz="1921" dirty="0" smtClean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Proteins </a:t>
            </a:r>
            <a:r>
              <a:rPr lang="en-US" sz="192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&amp; Dairy – Essential for muscle building</a:t>
            </a:r>
          </a:p>
          <a:p>
            <a:pPr marL="414947" lvl="1" indent="-207474" algn="l">
              <a:lnSpc>
                <a:spcPts val="3997"/>
              </a:lnSpc>
              <a:buFont typeface="Arial"/>
              <a:buChar char="•"/>
            </a:pPr>
            <a:r>
              <a:rPr lang="en-US" sz="1921" dirty="0" smtClean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Fruits </a:t>
            </a:r>
            <a:r>
              <a:rPr lang="en-US" sz="192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&amp; Vegetables – Rich in vitamins &amp; minerals</a:t>
            </a:r>
          </a:p>
          <a:p>
            <a:pPr marL="414947" lvl="1" indent="-207474" algn="l">
              <a:lnSpc>
                <a:spcPts val="3997"/>
              </a:lnSpc>
              <a:buFont typeface="Arial"/>
              <a:buChar char="•"/>
            </a:pPr>
            <a:r>
              <a:rPr lang="en-US" sz="1921" dirty="0" smtClean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Grains </a:t>
            </a:r>
            <a:r>
              <a:rPr lang="en-US" sz="192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&amp; Carbohydrates – Energy source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43355" y="1271956"/>
            <a:ext cx="8036966" cy="8036966"/>
          </a:xfrm>
          <a:custGeom>
            <a:avLst/>
            <a:gdLst/>
            <a:ahLst/>
            <a:cxnLst/>
            <a:rect l="l" t="t" r="r" b="b"/>
            <a:pathLst>
              <a:path w="8036966" h="8036966">
                <a:moveTo>
                  <a:pt x="0" y="0"/>
                </a:moveTo>
                <a:lnTo>
                  <a:pt x="8036966" y="0"/>
                </a:lnTo>
                <a:lnTo>
                  <a:pt x="8036966" y="8036966"/>
                </a:lnTo>
                <a:lnTo>
                  <a:pt x="0" y="80369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50171" y="2173717"/>
            <a:ext cx="6566099" cy="1988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91"/>
              </a:lnSpc>
              <a:spcBef>
                <a:spcPct val="0"/>
              </a:spcBef>
            </a:pPr>
            <a:r>
              <a:rPr lang="en-US" sz="556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Balanced Diet Pie Chart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0171" y="4514311"/>
            <a:ext cx="6884943" cy="451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7"/>
              </a:lnSpc>
            </a:pPr>
            <a:r>
              <a:rPr lang="en-US" sz="1921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Should Your Plate Look Like?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0171" y="5128514"/>
            <a:ext cx="6884943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7"/>
              </a:lnSpc>
            </a:pPr>
            <a:r>
              <a:rPr lang="en-US" sz="1921" dirty="0" smtClean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50</a:t>
            </a:r>
            <a:r>
              <a:rPr lang="en-US" sz="192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% – Fruits &amp; Vegetables</a:t>
            </a:r>
          </a:p>
          <a:p>
            <a:pPr algn="l">
              <a:lnSpc>
                <a:spcPts val="3997"/>
              </a:lnSpc>
            </a:pPr>
            <a:r>
              <a:rPr lang="en-US" sz="1921" dirty="0" smtClean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25</a:t>
            </a:r>
            <a:r>
              <a:rPr lang="en-US" sz="192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% – Proteins (Pulses, Meat, Dairy) + fats</a:t>
            </a:r>
          </a:p>
          <a:p>
            <a:pPr algn="l">
              <a:lnSpc>
                <a:spcPts val="3997"/>
              </a:lnSpc>
            </a:pPr>
            <a:r>
              <a:rPr lang="en-US" sz="1921" dirty="0" smtClean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25</a:t>
            </a:r>
            <a:r>
              <a:rPr lang="en-US" sz="192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% – Whole Grains (Rice, Roti, Bread)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331300" y="2326117"/>
            <a:ext cx="8106684" cy="5401078"/>
          </a:xfrm>
          <a:custGeom>
            <a:avLst/>
            <a:gdLst/>
            <a:ahLst/>
            <a:cxnLst/>
            <a:rect l="l" t="t" r="r" b="b"/>
            <a:pathLst>
              <a:path w="8106684" h="5401078">
                <a:moveTo>
                  <a:pt x="0" y="0"/>
                </a:moveTo>
                <a:lnTo>
                  <a:pt x="8106685" y="0"/>
                </a:lnTo>
                <a:lnTo>
                  <a:pt x="8106685" y="5401078"/>
                </a:lnTo>
                <a:lnTo>
                  <a:pt x="0" y="54010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50171" y="2173717"/>
            <a:ext cx="7793829" cy="1988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91"/>
              </a:lnSpc>
              <a:spcBef>
                <a:spcPct val="0"/>
              </a:spcBef>
            </a:pPr>
            <a:r>
              <a:rPr lang="en-US" sz="556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Daily Routine Balanced Diet Chart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0171" y="4307296"/>
            <a:ext cx="6884943" cy="451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7"/>
              </a:lnSpc>
            </a:pPr>
            <a:r>
              <a:rPr lang="en-US" sz="1921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Example of a Daily Indian Balanced Diet Plan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0171" y="5128514"/>
            <a:ext cx="6884943" cy="1966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7"/>
              </a:lnSpc>
            </a:pPr>
            <a:r>
              <a:rPr lang="en-US" sz="192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🍽 Breakfast – Poha with nuts, banana, and milk</a:t>
            </a:r>
          </a:p>
          <a:p>
            <a:pPr algn="l">
              <a:lnSpc>
                <a:spcPts val="3997"/>
              </a:lnSpc>
            </a:pPr>
            <a:r>
              <a:rPr lang="en-US" sz="192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🍽 Lunch – Roti, dal, sabzi, salad, buttermilk</a:t>
            </a:r>
          </a:p>
          <a:p>
            <a:pPr algn="l">
              <a:lnSpc>
                <a:spcPts val="3997"/>
              </a:lnSpc>
            </a:pPr>
            <a:r>
              <a:rPr lang="en-US" sz="192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🍽 Snack – Sprouts chaat or fruit bowl</a:t>
            </a:r>
          </a:p>
          <a:p>
            <a:pPr algn="l">
              <a:lnSpc>
                <a:spcPts val="3997"/>
              </a:lnSpc>
            </a:pPr>
            <a:r>
              <a:rPr lang="en-US" sz="192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🍽 Dinner – Light khichdi or grilled paneer with vegetables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50171" y="2634616"/>
            <a:ext cx="11070759" cy="1037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65"/>
              </a:lnSpc>
              <a:spcBef>
                <a:spcPct val="0"/>
              </a:spcBef>
            </a:pPr>
            <a:r>
              <a:rPr lang="en-US" sz="568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Principles of a Balanced Diet</a:t>
            </a:r>
          </a:p>
        </p:txBody>
      </p:sp>
      <p:sp>
        <p:nvSpPr>
          <p:cNvPr id="3" name="Freeform 3"/>
          <p:cNvSpPr/>
          <p:nvPr/>
        </p:nvSpPr>
        <p:spPr>
          <a:xfrm>
            <a:off x="16788868" y="8731329"/>
            <a:ext cx="940864" cy="678601"/>
          </a:xfrm>
          <a:custGeom>
            <a:avLst/>
            <a:gdLst/>
            <a:ahLst/>
            <a:cxnLst/>
            <a:rect l="l" t="t" r="r" b="b"/>
            <a:pathLst>
              <a:path w="940864" h="678601">
                <a:moveTo>
                  <a:pt x="0" y="0"/>
                </a:moveTo>
                <a:lnTo>
                  <a:pt x="940864" y="0"/>
                </a:lnTo>
                <a:lnTo>
                  <a:pt x="940864" y="678602"/>
                </a:lnTo>
                <a:lnTo>
                  <a:pt x="0" y="6786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r="-195898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144000" y="-2168088"/>
            <a:ext cx="4054888" cy="405488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207740" y="-2347665"/>
            <a:ext cx="7812637" cy="781263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116502" r="-6655" b="-49794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50171" y="4003123"/>
            <a:ext cx="10471790" cy="3750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80"/>
              </a:lnSpc>
            </a:pPr>
            <a:r>
              <a:rPr lang="en-US" sz="292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✔ Eat a variety of nutrient-rich foods</a:t>
            </a:r>
          </a:p>
          <a:p>
            <a:pPr algn="l">
              <a:lnSpc>
                <a:spcPts val="6080"/>
              </a:lnSpc>
            </a:pPr>
            <a:r>
              <a:rPr lang="en-US" sz="292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✔ Maintain portion control</a:t>
            </a:r>
          </a:p>
          <a:p>
            <a:pPr algn="l">
              <a:lnSpc>
                <a:spcPts val="6080"/>
              </a:lnSpc>
            </a:pPr>
            <a:r>
              <a:rPr lang="en-US" sz="292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✔ Stay hydrated</a:t>
            </a:r>
          </a:p>
          <a:p>
            <a:pPr algn="l">
              <a:lnSpc>
                <a:spcPts val="6080"/>
              </a:lnSpc>
            </a:pPr>
            <a:r>
              <a:rPr lang="en-US" sz="292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✔ Avoid processed and junk foods</a:t>
            </a:r>
          </a:p>
          <a:p>
            <a:pPr algn="l">
              <a:lnSpc>
                <a:spcPts val="6080"/>
              </a:lnSpc>
            </a:pPr>
            <a:r>
              <a:rPr lang="en-US" sz="292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✔ Balance macronutrients and micronutrients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63496" y="-207015"/>
            <a:ext cx="9724504" cy="10494015"/>
            <a:chOff x="0" y="0"/>
            <a:chExt cx="760748" cy="8209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0748" cy="820947"/>
            </a:xfrm>
            <a:custGeom>
              <a:avLst/>
              <a:gdLst/>
              <a:ahLst/>
              <a:cxnLst/>
              <a:rect l="l" t="t" r="r" b="b"/>
              <a:pathLst>
                <a:path w="760748" h="820947">
                  <a:moveTo>
                    <a:pt x="0" y="0"/>
                  </a:moveTo>
                  <a:lnTo>
                    <a:pt x="760748" y="0"/>
                  </a:lnTo>
                  <a:lnTo>
                    <a:pt x="760748" y="820947"/>
                  </a:lnTo>
                  <a:lnTo>
                    <a:pt x="0" y="820947"/>
                  </a:lnTo>
                  <a:close/>
                </a:path>
              </a:pathLst>
            </a:custGeom>
            <a:blipFill>
              <a:blip r:embed="rId2"/>
              <a:stretch>
                <a:fillRect r="-19089" b="-6563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5591334" y="95545"/>
            <a:ext cx="6740535" cy="10287000"/>
            <a:chOff x="0" y="0"/>
            <a:chExt cx="1775285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75285" cy="2709333"/>
            </a:xfrm>
            <a:custGeom>
              <a:avLst/>
              <a:gdLst/>
              <a:ahLst/>
              <a:cxnLst/>
              <a:rect l="l" t="t" r="r" b="b"/>
              <a:pathLst>
                <a:path w="1775285" h="2709333">
                  <a:moveTo>
                    <a:pt x="0" y="0"/>
                  </a:moveTo>
                  <a:lnTo>
                    <a:pt x="1775285" y="0"/>
                  </a:lnTo>
                  <a:lnTo>
                    <a:pt x="177528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13416">
                    <a:alpha val="100000"/>
                  </a:srgbClr>
                </a:gs>
                <a:gs pos="50000">
                  <a:srgbClr val="013416">
                    <a:alpha val="60500"/>
                  </a:srgbClr>
                </a:gs>
                <a:gs pos="100000">
                  <a:srgbClr val="013416">
                    <a:alpha val="0"/>
                  </a:srgbClr>
                </a:gs>
              </a:gsLst>
              <a:lin ang="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1775285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3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8203136" y="8582752"/>
            <a:ext cx="940864" cy="678601"/>
          </a:xfrm>
          <a:custGeom>
            <a:avLst/>
            <a:gdLst/>
            <a:ahLst/>
            <a:cxnLst/>
            <a:rect l="l" t="t" r="r" b="b"/>
            <a:pathLst>
              <a:path w="940864" h="678601">
                <a:moveTo>
                  <a:pt x="0" y="0"/>
                </a:moveTo>
                <a:lnTo>
                  <a:pt x="940864" y="0"/>
                </a:lnTo>
                <a:lnTo>
                  <a:pt x="940864" y="678602"/>
                </a:lnTo>
                <a:lnTo>
                  <a:pt x="0" y="6786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r="-195898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50171" y="7223446"/>
            <a:ext cx="487664" cy="487664"/>
          </a:xfrm>
          <a:custGeom>
            <a:avLst/>
            <a:gdLst/>
            <a:ahLst/>
            <a:cxnLst/>
            <a:rect l="l" t="t" r="r" b="b"/>
            <a:pathLst>
              <a:path w="487664" h="487664">
                <a:moveTo>
                  <a:pt x="0" y="0"/>
                </a:moveTo>
                <a:lnTo>
                  <a:pt x="487664" y="0"/>
                </a:lnTo>
                <a:lnTo>
                  <a:pt x="487664" y="487664"/>
                </a:lnTo>
                <a:lnTo>
                  <a:pt x="0" y="4876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50171" y="8389375"/>
            <a:ext cx="487664" cy="487664"/>
          </a:xfrm>
          <a:custGeom>
            <a:avLst/>
            <a:gdLst/>
            <a:ahLst/>
            <a:cxnLst/>
            <a:rect l="l" t="t" r="r" b="b"/>
            <a:pathLst>
              <a:path w="487664" h="487664">
                <a:moveTo>
                  <a:pt x="0" y="0"/>
                </a:moveTo>
                <a:lnTo>
                  <a:pt x="487664" y="0"/>
                </a:lnTo>
                <a:lnTo>
                  <a:pt x="487664" y="487664"/>
                </a:lnTo>
                <a:lnTo>
                  <a:pt x="0" y="4876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350171" y="7806410"/>
            <a:ext cx="487664" cy="487664"/>
          </a:xfrm>
          <a:custGeom>
            <a:avLst/>
            <a:gdLst/>
            <a:ahLst/>
            <a:cxnLst/>
            <a:rect l="l" t="t" r="r" b="b"/>
            <a:pathLst>
              <a:path w="487664" h="487664">
                <a:moveTo>
                  <a:pt x="0" y="0"/>
                </a:moveTo>
                <a:lnTo>
                  <a:pt x="487664" y="0"/>
                </a:lnTo>
                <a:lnTo>
                  <a:pt x="487664" y="487665"/>
                </a:lnTo>
                <a:lnTo>
                  <a:pt x="0" y="4876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350171" y="588205"/>
            <a:ext cx="1220707" cy="1220707"/>
          </a:xfrm>
          <a:custGeom>
            <a:avLst/>
            <a:gdLst/>
            <a:ahLst/>
            <a:cxnLst/>
            <a:rect l="l" t="t" r="r" b="b"/>
            <a:pathLst>
              <a:path w="1220707" h="1220707">
                <a:moveTo>
                  <a:pt x="0" y="0"/>
                </a:moveTo>
                <a:lnTo>
                  <a:pt x="1220707" y="0"/>
                </a:lnTo>
                <a:lnTo>
                  <a:pt x="1220707" y="1220707"/>
                </a:lnTo>
                <a:lnTo>
                  <a:pt x="0" y="122070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50171" y="2143204"/>
            <a:ext cx="6581341" cy="150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9"/>
              </a:lnSpc>
              <a:spcBef>
                <a:spcPct val="0"/>
              </a:spcBef>
            </a:pPr>
            <a:r>
              <a:rPr lang="en-US" sz="4206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About Balanced Bowls, Pune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0171" y="3736982"/>
            <a:ext cx="5299289" cy="327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by Best Dietitian in Pune - Dt. Ria Hawle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36208" y="8407437"/>
            <a:ext cx="4919369" cy="413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  <a:spcBef>
                <a:spcPct val="0"/>
              </a:spcBef>
            </a:pPr>
            <a:r>
              <a:rPr lang="en-US" sz="247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12" tooltip="mailto:riabalancedbowls@gmail.com"/>
              </a:rPr>
              <a:t>riabalancedbowls@gmail.com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36208" y="7824472"/>
            <a:ext cx="4919369" cy="418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  <a:spcBef>
                <a:spcPct val="0"/>
              </a:spcBef>
            </a:pPr>
            <a:r>
              <a:rPr lang="en-US" sz="247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13"/>
              </a:rPr>
              <a:t>https://balancedbowls.in</a:t>
            </a:r>
            <a:endParaRPr lang="en-US" sz="2471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936208" y="7241508"/>
            <a:ext cx="4919369" cy="413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  <a:spcBef>
                <a:spcPct val="0"/>
              </a:spcBef>
            </a:pPr>
            <a:r>
              <a:rPr lang="en-US" sz="2471" spc="-4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+91-8208307124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50171" y="4295303"/>
            <a:ext cx="6430350" cy="2480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6"/>
              </a:lnSpc>
              <a:spcBef>
                <a:spcPct val="0"/>
              </a:spcBef>
            </a:pPr>
            <a:r>
              <a:rPr lang="en-US" sz="156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Balanced Bowls Pune offers nutrient-rich, wholesome meal plans curated for a healthy and balanced lifestyle. </a:t>
            </a:r>
          </a:p>
          <a:p>
            <a:pPr algn="l">
              <a:lnSpc>
                <a:spcPts val="2186"/>
              </a:lnSpc>
              <a:spcBef>
                <a:spcPct val="0"/>
              </a:spcBef>
            </a:pPr>
            <a:endParaRPr lang="en-US" sz="1561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186"/>
              </a:lnSpc>
              <a:spcBef>
                <a:spcPct val="0"/>
              </a:spcBef>
            </a:pPr>
            <a:r>
              <a:rPr lang="en-US" sz="156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Our meals focus on fresh, high-quality ingredients, ensuring optimal nutrition for weight management, fitness goals, and overall well-being. </a:t>
            </a:r>
          </a:p>
          <a:p>
            <a:pPr algn="l">
              <a:lnSpc>
                <a:spcPts val="2186"/>
              </a:lnSpc>
              <a:spcBef>
                <a:spcPct val="0"/>
              </a:spcBef>
            </a:pPr>
            <a:endParaRPr lang="en-US" sz="1561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186"/>
              </a:lnSpc>
              <a:spcBef>
                <a:spcPct val="0"/>
              </a:spcBef>
            </a:pPr>
            <a:r>
              <a:rPr lang="en-US" sz="156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Perfect for those seeking delicious yet healthy eating options in Pune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512</Words>
  <Application>Microsoft Office PowerPoint</Application>
  <PresentationFormat>Custom</PresentationFormat>
  <Paragraphs>58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Canva Sans</vt:lpstr>
      <vt:lpstr>Poppins Bold</vt:lpstr>
      <vt:lpstr>Arial</vt:lpstr>
      <vt:lpstr>Calibri</vt:lpstr>
      <vt:lpstr>Canva Sans Italics</vt:lpstr>
      <vt:lpstr>Canva Sans Bold</vt:lpstr>
      <vt:lpstr>Bricolage Grotesque</vt:lpstr>
      <vt:lpstr>Bricolage Grotesque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Balanced Diet PPT - By Best Dietitian in Pune - Dt. Ria Hawle at Balanced Bowls, Pune</dc:title>
  <cp:lastModifiedBy>Pc</cp:lastModifiedBy>
  <cp:revision>2</cp:revision>
  <dcterms:created xsi:type="dcterms:W3CDTF">2006-08-16T00:00:00Z</dcterms:created>
  <dcterms:modified xsi:type="dcterms:W3CDTF">2025-04-04T14:20:59Z</dcterms:modified>
  <dc:identifier>DAGjrVEBn5c</dc:identifier>
</cp:coreProperties>
</file>