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nva Sans" panose="020B0604020202020204" charset="0"/>
      <p:regular r:id="rId19"/>
    </p:embeddedFont>
    <p:embeddedFont>
      <p:font typeface="Canva Sans Bold" panose="020B0604020202020204" charset="0"/>
      <p:regular r:id="rId20"/>
    </p:embeddedFont>
    <p:embeddedFont>
      <p:font typeface="Poppins Bold" panose="020B0604020202020204" charset="0"/>
      <p:regular r:id="rId21"/>
    </p:embeddedFont>
    <p:embeddedFont>
      <p:font typeface="Canva Sans Bold Italic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hyperlink" Target="mailto:riabalancedbowl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12" Type="http://schemas.openxmlformats.org/officeDocument/2006/relationships/hyperlink" Target="https://balancedbowls.in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.jpeg"/><Relationship Id="rId5" Type="http://schemas.openxmlformats.org/officeDocument/2006/relationships/image" Target="../media/image21.png"/><Relationship Id="rId10" Type="http://schemas.openxmlformats.org/officeDocument/2006/relationships/image" Target="../media/image30.svg"/><Relationship Id="rId4" Type="http://schemas.openxmlformats.org/officeDocument/2006/relationships/image" Target="../media/image3.sv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68510" y="0"/>
            <a:ext cx="11619490" cy="10287000"/>
            <a:chOff x="0" y="0"/>
            <a:chExt cx="908993" cy="804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08993" cy="804752"/>
            </a:xfrm>
            <a:custGeom>
              <a:avLst/>
              <a:gdLst/>
              <a:ahLst/>
              <a:cxnLst/>
              <a:rect l="l" t="t" r="r" b="b"/>
              <a:pathLst>
                <a:path w="908993" h="804752">
                  <a:moveTo>
                    <a:pt x="0" y="0"/>
                  </a:moveTo>
                  <a:lnTo>
                    <a:pt x="908993" y="0"/>
                  </a:lnTo>
                  <a:lnTo>
                    <a:pt x="908993" y="804752"/>
                  </a:lnTo>
                  <a:lnTo>
                    <a:pt x="0" y="804752"/>
                  </a:lnTo>
                  <a:close/>
                </a:path>
              </a:pathLst>
            </a:custGeom>
            <a:blipFill>
              <a:blip r:embed="rId2">
                <a:alphaModFix amt="85000"/>
              </a:blip>
              <a:stretch>
                <a:fillRect l="-9021" r="-902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649460" y="0"/>
            <a:ext cx="10875440" cy="10287000"/>
            <a:chOff x="0" y="0"/>
            <a:chExt cx="2864313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64314" cy="2709333"/>
            </a:xfrm>
            <a:custGeom>
              <a:avLst/>
              <a:gdLst/>
              <a:ahLst/>
              <a:cxnLst/>
              <a:rect l="l" t="t" r="r" b="b"/>
              <a:pathLst>
                <a:path w="2864314" h="2709333">
                  <a:moveTo>
                    <a:pt x="0" y="0"/>
                  </a:moveTo>
                  <a:lnTo>
                    <a:pt x="2864314" y="0"/>
                  </a:lnTo>
                  <a:lnTo>
                    <a:pt x="2864314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13416">
                    <a:alpha val="100000"/>
                  </a:srgbClr>
                </a:gs>
                <a:gs pos="50000">
                  <a:srgbClr val="013416">
                    <a:alpha val="60500"/>
                  </a:srgbClr>
                </a:gs>
                <a:gs pos="100000">
                  <a:srgbClr val="013416">
                    <a:alpha val="0"/>
                  </a:srgbClr>
                </a:gs>
              </a:gsLst>
              <a:lin ang="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864313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3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50171" y="2341982"/>
            <a:ext cx="9166673" cy="2801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60"/>
              </a:lnSpc>
              <a:spcBef>
                <a:spcPct val="0"/>
              </a:spcBef>
            </a:pPr>
            <a:r>
              <a:rPr lang="en-US" sz="78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Antenatal Diet PPT</a:t>
            </a:r>
          </a:p>
        </p:txBody>
      </p:sp>
      <p:sp>
        <p:nvSpPr>
          <p:cNvPr id="8" name="Freeform 8"/>
          <p:cNvSpPr/>
          <p:nvPr/>
        </p:nvSpPr>
        <p:spPr>
          <a:xfrm>
            <a:off x="16740471" y="588205"/>
            <a:ext cx="2784005" cy="678601"/>
          </a:xfrm>
          <a:custGeom>
            <a:avLst/>
            <a:gdLst/>
            <a:ahLst/>
            <a:cxnLst/>
            <a:rect l="l" t="t" r="r" b="b"/>
            <a:pathLst>
              <a:path w="2784005" h="678601">
                <a:moveTo>
                  <a:pt x="0" y="0"/>
                </a:moveTo>
                <a:lnTo>
                  <a:pt x="2784006" y="0"/>
                </a:lnTo>
                <a:lnTo>
                  <a:pt x="2784006" y="678601"/>
                </a:lnTo>
                <a:lnTo>
                  <a:pt x="0" y="6786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708625" y="8731329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2"/>
                </a:lnTo>
                <a:lnTo>
                  <a:pt x="0" y="6786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r="-19589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364543" y="1962895"/>
            <a:ext cx="9466872" cy="7100154"/>
          </a:xfrm>
          <a:custGeom>
            <a:avLst/>
            <a:gdLst/>
            <a:ahLst/>
            <a:cxnLst/>
            <a:rect l="l" t="t" r="r" b="b"/>
            <a:pathLst>
              <a:path w="9466872" h="7100154">
                <a:moveTo>
                  <a:pt x="0" y="0"/>
                </a:moveTo>
                <a:lnTo>
                  <a:pt x="9466872" y="0"/>
                </a:lnTo>
                <a:lnTo>
                  <a:pt x="9466872" y="7100154"/>
                </a:lnTo>
                <a:lnTo>
                  <a:pt x="0" y="71001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50171" y="8447781"/>
            <a:ext cx="810519" cy="810519"/>
          </a:xfrm>
          <a:custGeom>
            <a:avLst/>
            <a:gdLst/>
            <a:ahLst/>
            <a:cxnLst/>
            <a:rect l="l" t="t" r="r" b="b"/>
            <a:pathLst>
              <a:path w="810519" h="810519">
                <a:moveTo>
                  <a:pt x="0" y="0"/>
                </a:moveTo>
                <a:lnTo>
                  <a:pt x="810520" y="0"/>
                </a:lnTo>
                <a:lnTo>
                  <a:pt x="810520" y="810519"/>
                </a:lnTo>
                <a:lnTo>
                  <a:pt x="0" y="8105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50171" y="5282285"/>
            <a:ext cx="6700623" cy="43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2"/>
              </a:lnSpc>
            </a:pPr>
            <a:r>
              <a:rPr lang="en-US" sz="2671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by Best Dietitian in Pune - Dt. Ria Hawle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6370" y="8915578"/>
            <a:ext cx="3001596" cy="342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9"/>
              </a:lnSpc>
              <a:spcBef>
                <a:spcPct val="0"/>
              </a:spcBef>
            </a:pPr>
            <a:r>
              <a:rPr lang="en-US" sz="194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https://balancedbowls.in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35647" y="8383017"/>
            <a:ext cx="965158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42"/>
              </a:lnSpc>
            </a:pPr>
            <a:r>
              <a:rPr lang="en-US" sz="2672" b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Visit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55532" y="-3747668"/>
            <a:ext cx="10612642" cy="1061264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44000" y="1237182"/>
            <a:ext cx="7812637" cy="781263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5187" r="-25187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9144000" y="6463155"/>
            <a:ext cx="2795145" cy="279514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318436" y="8731329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2"/>
                </a:lnTo>
                <a:lnTo>
                  <a:pt x="0" y="6786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r="-195898"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9681305" y="7026268"/>
            <a:ext cx="1720536" cy="1668920"/>
          </a:xfrm>
          <a:custGeom>
            <a:avLst/>
            <a:gdLst/>
            <a:ahLst/>
            <a:cxnLst/>
            <a:rect l="l" t="t" r="r" b="b"/>
            <a:pathLst>
              <a:path w="1720536" h="1668920">
                <a:moveTo>
                  <a:pt x="1720535" y="0"/>
                </a:moveTo>
                <a:lnTo>
                  <a:pt x="0" y="0"/>
                </a:lnTo>
                <a:lnTo>
                  <a:pt x="0" y="1668919"/>
                </a:lnTo>
                <a:lnTo>
                  <a:pt x="1720535" y="1668919"/>
                </a:lnTo>
                <a:lnTo>
                  <a:pt x="17205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50171" y="2596985"/>
            <a:ext cx="6470320" cy="1292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51"/>
              </a:lnSpc>
              <a:spcBef>
                <a:spcPct val="0"/>
              </a:spcBef>
            </a:pPr>
            <a:r>
              <a:rPr lang="en-US" sz="717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0171" y="4768923"/>
            <a:ext cx="6470320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antenatal diet plays a crucial role in fetal development, maternal health, and a smooth pregnancy journey.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0171" y="6137899"/>
            <a:ext cx="6470320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well-balanced diet ensures that the mother and baby receive essential nutrients, reducing complications like gestational diabetes, low birth weight, and neural tube defects.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05924" y="2700537"/>
            <a:ext cx="9252364" cy="925236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4906" r="-24906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8723921" y="1608887"/>
            <a:ext cx="7937033" cy="2568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51"/>
              </a:lnSpc>
              <a:spcBef>
                <a:spcPct val="0"/>
              </a:spcBef>
            </a:pPr>
            <a:r>
              <a:rPr lang="en-US" sz="717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Definition of Antenatal Diet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3897171" y="-4118806"/>
            <a:ext cx="6272873" cy="62728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318436" y="8731329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2"/>
                </a:lnTo>
                <a:lnTo>
                  <a:pt x="0" y="6786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r="-195898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723921" y="4592638"/>
            <a:ext cx="7314182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An antenatal diet refers to the nutritional intake during pregnancy that supports the mother’s changing needs and the baby’s development.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723921" y="6065837"/>
            <a:ext cx="7314182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It includes macronutrients (carbohydrates, proteins, fats), micronutrients (vitamins &amp; minerals), and hydration.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23921" y="7186612"/>
            <a:ext cx="7314182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Balanced nutrition reduces the risk of pregnancy complications, birth defects, and preterm labor.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68510" y="0"/>
            <a:ext cx="11619490" cy="10287000"/>
            <a:chOff x="0" y="0"/>
            <a:chExt cx="908993" cy="804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08993" cy="804752"/>
            </a:xfrm>
            <a:custGeom>
              <a:avLst/>
              <a:gdLst/>
              <a:ahLst/>
              <a:cxnLst/>
              <a:rect l="l" t="t" r="r" b="b"/>
              <a:pathLst>
                <a:path w="908993" h="804752">
                  <a:moveTo>
                    <a:pt x="0" y="0"/>
                  </a:moveTo>
                  <a:lnTo>
                    <a:pt x="908993" y="0"/>
                  </a:lnTo>
                  <a:lnTo>
                    <a:pt x="908993" y="804752"/>
                  </a:lnTo>
                  <a:lnTo>
                    <a:pt x="0" y="804752"/>
                  </a:lnTo>
                  <a:close/>
                </a:path>
              </a:pathLst>
            </a:custGeom>
            <a:blipFill>
              <a:blip r:embed="rId2">
                <a:alphaModFix amt="85000"/>
              </a:blip>
              <a:stretch>
                <a:fillRect l="-13051" r="-62978" b="-3247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630410" y="0"/>
            <a:ext cx="10083225" cy="10287000"/>
            <a:chOff x="0" y="0"/>
            <a:chExt cx="2655664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55664" cy="2709333"/>
            </a:xfrm>
            <a:custGeom>
              <a:avLst/>
              <a:gdLst/>
              <a:ahLst/>
              <a:cxnLst/>
              <a:rect l="l" t="t" r="r" b="b"/>
              <a:pathLst>
                <a:path w="2655664" h="2709333">
                  <a:moveTo>
                    <a:pt x="0" y="0"/>
                  </a:moveTo>
                  <a:lnTo>
                    <a:pt x="2655664" y="0"/>
                  </a:lnTo>
                  <a:lnTo>
                    <a:pt x="2655664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13416">
                    <a:alpha val="100000"/>
                  </a:srgbClr>
                </a:gs>
                <a:gs pos="50000">
                  <a:srgbClr val="013416">
                    <a:alpha val="60500"/>
                  </a:srgbClr>
                </a:gs>
                <a:gs pos="100000">
                  <a:srgbClr val="013416">
                    <a:alpha val="0"/>
                  </a:srgbClr>
                </a:gs>
              </a:gsLst>
              <a:lin ang="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655664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3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47839" y="-2103249"/>
            <a:ext cx="5852595" cy="585259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144000" y="1237182"/>
            <a:ext cx="7812637" cy="781263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50171" y="2317035"/>
            <a:ext cx="6327236" cy="198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1"/>
              </a:lnSpc>
              <a:spcBef>
                <a:spcPct val="0"/>
              </a:spcBef>
            </a:pPr>
            <a:r>
              <a:rPr lang="en-US" sz="556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Objectives of Antenatal Diet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38702" y="4486499"/>
            <a:ext cx="7649760" cy="526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1837" lvl="1" indent="-190918" algn="l">
              <a:lnSpc>
                <a:spcPts val="2812"/>
              </a:lnSpc>
              <a:buFont typeface="Arial"/>
              <a:buChar char="•"/>
            </a:pPr>
            <a:r>
              <a:rPr lang="en-US" sz="176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Ensure Fetal Growth &amp; Development: Adequate protein, folic acid, and iron support healthy brain and body formation.</a:t>
            </a:r>
          </a:p>
          <a:p>
            <a:pPr algn="l">
              <a:lnSpc>
                <a:spcPts val="2812"/>
              </a:lnSpc>
            </a:pPr>
            <a:endParaRPr lang="en-US" sz="1768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81837" lvl="1" indent="-190918" algn="l">
              <a:lnSpc>
                <a:spcPts val="2812"/>
              </a:lnSpc>
              <a:buFont typeface="Arial"/>
              <a:buChar char="•"/>
            </a:pPr>
            <a:r>
              <a:rPr lang="en-US" sz="176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Maintain Maternal Health: Prevents gestational diabetes, anemia, and preeclampsia.</a:t>
            </a:r>
          </a:p>
          <a:p>
            <a:pPr algn="l">
              <a:lnSpc>
                <a:spcPts val="2812"/>
              </a:lnSpc>
            </a:pPr>
            <a:endParaRPr lang="en-US" sz="1768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81837" lvl="1" indent="-190918" algn="l">
              <a:lnSpc>
                <a:spcPts val="2812"/>
              </a:lnSpc>
              <a:buFont typeface="Arial"/>
              <a:buChar char="•"/>
            </a:pPr>
            <a:r>
              <a:rPr lang="en-US" sz="176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Support Weight Gain: Healthy weight gain (10-15 kg) is crucial for fetal nourishment.</a:t>
            </a:r>
          </a:p>
          <a:p>
            <a:pPr algn="l">
              <a:lnSpc>
                <a:spcPts val="2812"/>
              </a:lnSpc>
            </a:pPr>
            <a:endParaRPr lang="en-US" sz="1768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81837" lvl="1" indent="-190918" algn="l">
              <a:lnSpc>
                <a:spcPts val="2812"/>
              </a:lnSpc>
              <a:buFont typeface="Arial"/>
              <a:buChar char="•"/>
            </a:pPr>
            <a:r>
              <a:rPr lang="en-US" sz="176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Boost Immunity &amp; Reduce Risk Factors: Omega-3, Vitamin C, and Zinc enhance immune function and reduce complications.</a:t>
            </a:r>
          </a:p>
          <a:p>
            <a:pPr algn="l">
              <a:lnSpc>
                <a:spcPts val="2812"/>
              </a:lnSpc>
            </a:pPr>
            <a:endParaRPr lang="en-US" sz="1768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81837" lvl="1" indent="-190918" algn="l">
              <a:lnSpc>
                <a:spcPts val="2812"/>
              </a:lnSpc>
              <a:buFont typeface="Arial"/>
              <a:buChar char="•"/>
            </a:pPr>
            <a:r>
              <a:rPr lang="en-US" sz="176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Prepare for Labor &amp; Postpartum Recovery: Protein and calcium strengthen muscles and bones, aiding delivery and postnatal healing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30410" y="0"/>
            <a:ext cx="10083225" cy="10287000"/>
            <a:chOff x="0" y="0"/>
            <a:chExt cx="265566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55664" cy="2709333"/>
            </a:xfrm>
            <a:custGeom>
              <a:avLst/>
              <a:gdLst/>
              <a:ahLst/>
              <a:cxnLst/>
              <a:rect l="l" t="t" r="r" b="b"/>
              <a:pathLst>
                <a:path w="2655664" h="2709333">
                  <a:moveTo>
                    <a:pt x="0" y="0"/>
                  </a:moveTo>
                  <a:lnTo>
                    <a:pt x="2655664" y="0"/>
                  </a:lnTo>
                  <a:lnTo>
                    <a:pt x="2655664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13416">
                    <a:alpha val="100000"/>
                  </a:srgbClr>
                </a:gs>
                <a:gs pos="50000">
                  <a:srgbClr val="013416">
                    <a:alpha val="60500"/>
                  </a:srgbClr>
                </a:gs>
                <a:gs pos="100000">
                  <a:srgbClr val="013416">
                    <a:alpha val="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655664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245935" y="294102"/>
            <a:ext cx="9698795" cy="9698795"/>
          </a:xfrm>
          <a:custGeom>
            <a:avLst/>
            <a:gdLst/>
            <a:ahLst/>
            <a:cxnLst/>
            <a:rect l="l" t="t" r="r" b="b"/>
            <a:pathLst>
              <a:path w="9698795" h="9698795">
                <a:moveTo>
                  <a:pt x="0" y="0"/>
                </a:moveTo>
                <a:lnTo>
                  <a:pt x="9698795" y="0"/>
                </a:lnTo>
                <a:lnTo>
                  <a:pt x="9698795" y="9698796"/>
                </a:lnTo>
                <a:lnTo>
                  <a:pt x="0" y="96987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50171" y="2173717"/>
            <a:ext cx="6327236" cy="198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1"/>
              </a:lnSpc>
              <a:spcBef>
                <a:spcPct val="0"/>
              </a:spcBef>
            </a:pPr>
            <a:r>
              <a:rPr lang="en-US" sz="556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Antenatal Diet Pyramid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74137" y="7290683"/>
            <a:ext cx="2127318" cy="339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92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Whole grain foods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4626" y="4514311"/>
            <a:ext cx="6104655" cy="4490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4947" lvl="1" indent="-207474" algn="l">
              <a:lnSpc>
                <a:spcPts val="3997"/>
              </a:lnSpc>
              <a:buFont typeface="Arial"/>
              <a:buChar char="•"/>
            </a:pPr>
            <a:r>
              <a:rPr lang="en-US" sz="1921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Base (Hydration</a:t>
            </a:r>
            <a:r>
              <a:rPr lang="en-US" sz="192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): 8-10 glasses of water, coconut water, fresh juices</a:t>
            </a:r>
          </a:p>
          <a:p>
            <a:pPr marL="414947" lvl="1" indent="-207474" algn="l">
              <a:lnSpc>
                <a:spcPts val="3997"/>
              </a:lnSpc>
              <a:buFont typeface="Arial"/>
              <a:buChar char="•"/>
            </a:pPr>
            <a:r>
              <a:rPr lang="en-US" sz="1921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Whole Grains &amp; Fiber</a:t>
            </a:r>
            <a:r>
              <a:rPr lang="en-US" sz="192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: Brown rice, oats, whole wheat, millets</a:t>
            </a:r>
          </a:p>
          <a:p>
            <a:pPr marL="414947" lvl="1" indent="-207474" algn="l">
              <a:lnSpc>
                <a:spcPts val="3997"/>
              </a:lnSpc>
              <a:buFont typeface="Arial"/>
              <a:buChar char="•"/>
            </a:pPr>
            <a:r>
              <a:rPr lang="en-US" sz="1921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Proteins &amp; Dairy</a:t>
            </a:r>
            <a:r>
              <a:rPr lang="en-US" sz="192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: Paneer, tofu, eggs, lean meat, curd, milk</a:t>
            </a:r>
          </a:p>
          <a:p>
            <a:pPr marL="414947" lvl="1" indent="-207474" algn="l">
              <a:lnSpc>
                <a:spcPts val="3997"/>
              </a:lnSpc>
              <a:buFont typeface="Arial"/>
              <a:buChar char="•"/>
            </a:pPr>
            <a:r>
              <a:rPr lang="en-US" sz="1921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Healthy Fats:</a:t>
            </a:r>
            <a:r>
              <a:rPr lang="en-US" sz="192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Nuts, seeds, olive oil, ghee</a:t>
            </a:r>
          </a:p>
          <a:p>
            <a:pPr marL="414947" lvl="1" indent="-207474" algn="l">
              <a:lnSpc>
                <a:spcPts val="3997"/>
              </a:lnSpc>
              <a:buFont typeface="Arial"/>
              <a:buChar char="•"/>
            </a:pPr>
            <a:r>
              <a:rPr lang="en-US" sz="1921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Vitamins &amp; Minerals</a:t>
            </a:r>
            <a:r>
              <a:rPr lang="en-US" sz="192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: Fruits (bananas, oranges, berries), vegetables (spinach, broccoli, carrots)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50171" y="2634616"/>
            <a:ext cx="9685349" cy="204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65"/>
              </a:lnSpc>
              <a:spcBef>
                <a:spcPct val="0"/>
              </a:spcBef>
            </a:pPr>
            <a:r>
              <a:rPr lang="en-US" sz="568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Antenatal Diet Menu Plan (Sample Day)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50171" y="5350097"/>
            <a:ext cx="3389040" cy="733950"/>
            <a:chOff x="0" y="0"/>
            <a:chExt cx="1016452" cy="220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16452" cy="220129"/>
            </a:xfrm>
            <a:custGeom>
              <a:avLst/>
              <a:gdLst/>
              <a:ahLst/>
              <a:cxnLst/>
              <a:rect l="l" t="t" r="r" b="b"/>
              <a:pathLst>
                <a:path w="1016452" h="220129">
                  <a:moveTo>
                    <a:pt x="110064" y="0"/>
                  </a:moveTo>
                  <a:lnTo>
                    <a:pt x="906387" y="0"/>
                  </a:lnTo>
                  <a:cubicBezTo>
                    <a:pt x="935578" y="0"/>
                    <a:pt x="963573" y="11596"/>
                    <a:pt x="984215" y="32237"/>
                  </a:cubicBezTo>
                  <a:cubicBezTo>
                    <a:pt x="1004856" y="52878"/>
                    <a:pt x="1016452" y="80873"/>
                    <a:pt x="1016452" y="110064"/>
                  </a:cubicBezTo>
                  <a:lnTo>
                    <a:pt x="1016452" y="110064"/>
                  </a:lnTo>
                  <a:cubicBezTo>
                    <a:pt x="1016452" y="139255"/>
                    <a:pt x="1004856" y="167250"/>
                    <a:pt x="984215" y="187891"/>
                  </a:cubicBezTo>
                  <a:cubicBezTo>
                    <a:pt x="963573" y="208532"/>
                    <a:pt x="935578" y="220129"/>
                    <a:pt x="906387" y="220129"/>
                  </a:cubicBezTo>
                  <a:lnTo>
                    <a:pt x="110064" y="220129"/>
                  </a:lnTo>
                  <a:cubicBezTo>
                    <a:pt x="80873" y="220129"/>
                    <a:pt x="52878" y="208532"/>
                    <a:pt x="32237" y="187891"/>
                  </a:cubicBezTo>
                  <a:cubicBezTo>
                    <a:pt x="11596" y="167250"/>
                    <a:pt x="0" y="139255"/>
                    <a:pt x="0" y="110064"/>
                  </a:cubicBezTo>
                  <a:lnTo>
                    <a:pt x="0" y="110064"/>
                  </a:lnTo>
                  <a:cubicBezTo>
                    <a:pt x="0" y="80873"/>
                    <a:pt x="11596" y="52878"/>
                    <a:pt x="32237" y="32237"/>
                  </a:cubicBezTo>
                  <a:cubicBezTo>
                    <a:pt x="52878" y="11596"/>
                    <a:pt x="80873" y="0"/>
                    <a:pt x="1100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016452" cy="258229"/>
            </a:xfrm>
            <a:prstGeom prst="rect">
              <a:avLst/>
            </a:prstGeom>
          </p:spPr>
          <p:txBody>
            <a:bodyPr lIns="52420" tIns="52420" rIns="52420" bIns="5242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141787" y="5350097"/>
            <a:ext cx="3389040" cy="733950"/>
            <a:chOff x="0" y="0"/>
            <a:chExt cx="1016452" cy="2201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16452" cy="220129"/>
            </a:xfrm>
            <a:custGeom>
              <a:avLst/>
              <a:gdLst/>
              <a:ahLst/>
              <a:cxnLst/>
              <a:rect l="l" t="t" r="r" b="b"/>
              <a:pathLst>
                <a:path w="1016452" h="220129">
                  <a:moveTo>
                    <a:pt x="110064" y="0"/>
                  </a:moveTo>
                  <a:lnTo>
                    <a:pt x="906387" y="0"/>
                  </a:lnTo>
                  <a:cubicBezTo>
                    <a:pt x="935578" y="0"/>
                    <a:pt x="963573" y="11596"/>
                    <a:pt x="984215" y="32237"/>
                  </a:cubicBezTo>
                  <a:cubicBezTo>
                    <a:pt x="1004856" y="52878"/>
                    <a:pt x="1016452" y="80873"/>
                    <a:pt x="1016452" y="110064"/>
                  </a:cubicBezTo>
                  <a:lnTo>
                    <a:pt x="1016452" y="110064"/>
                  </a:lnTo>
                  <a:cubicBezTo>
                    <a:pt x="1016452" y="139255"/>
                    <a:pt x="1004856" y="167250"/>
                    <a:pt x="984215" y="187891"/>
                  </a:cubicBezTo>
                  <a:cubicBezTo>
                    <a:pt x="963573" y="208532"/>
                    <a:pt x="935578" y="220129"/>
                    <a:pt x="906387" y="220129"/>
                  </a:cubicBezTo>
                  <a:lnTo>
                    <a:pt x="110064" y="220129"/>
                  </a:lnTo>
                  <a:cubicBezTo>
                    <a:pt x="80873" y="220129"/>
                    <a:pt x="52878" y="208532"/>
                    <a:pt x="32237" y="187891"/>
                  </a:cubicBezTo>
                  <a:cubicBezTo>
                    <a:pt x="11596" y="167250"/>
                    <a:pt x="0" y="139255"/>
                    <a:pt x="0" y="110064"/>
                  </a:cubicBezTo>
                  <a:lnTo>
                    <a:pt x="0" y="110064"/>
                  </a:lnTo>
                  <a:cubicBezTo>
                    <a:pt x="0" y="80873"/>
                    <a:pt x="11596" y="52878"/>
                    <a:pt x="32237" y="32237"/>
                  </a:cubicBezTo>
                  <a:cubicBezTo>
                    <a:pt x="52878" y="11596"/>
                    <a:pt x="80873" y="0"/>
                    <a:pt x="1100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016452" cy="258229"/>
            </a:xfrm>
            <a:prstGeom prst="rect">
              <a:avLst/>
            </a:prstGeom>
          </p:spPr>
          <p:txBody>
            <a:bodyPr lIns="52420" tIns="52420" rIns="52420" bIns="5242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50171" y="6285229"/>
            <a:ext cx="3389040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Oats porridge with nuts &amp; banana + herbal tea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41787" y="6285229"/>
            <a:ext cx="3389040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Greek yogurt with chia seeds &amp; honey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50171" y="5494658"/>
            <a:ext cx="3039940" cy="381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12"/>
              </a:lnSpc>
              <a:spcBef>
                <a:spcPct val="0"/>
              </a:spcBef>
            </a:pPr>
            <a:r>
              <a:rPr lang="en-US" sz="2080" b="1" u="none" strike="noStrike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Breakfast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12438" y="5494658"/>
            <a:ext cx="3039940" cy="37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12"/>
              </a:lnSpc>
              <a:spcBef>
                <a:spcPct val="0"/>
              </a:spcBef>
            </a:pPr>
            <a:r>
              <a:rPr lang="en-US" sz="2080" b="1" u="none" strike="noStrike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Mid-Morning Snack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933403" y="5350097"/>
            <a:ext cx="3389040" cy="733950"/>
            <a:chOff x="0" y="0"/>
            <a:chExt cx="1016452" cy="2201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16452" cy="220129"/>
            </a:xfrm>
            <a:custGeom>
              <a:avLst/>
              <a:gdLst/>
              <a:ahLst/>
              <a:cxnLst/>
              <a:rect l="l" t="t" r="r" b="b"/>
              <a:pathLst>
                <a:path w="1016452" h="220129">
                  <a:moveTo>
                    <a:pt x="110064" y="0"/>
                  </a:moveTo>
                  <a:lnTo>
                    <a:pt x="906387" y="0"/>
                  </a:lnTo>
                  <a:cubicBezTo>
                    <a:pt x="935578" y="0"/>
                    <a:pt x="963573" y="11596"/>
                    <a:pt x="984215" y="32237"/>
                  </a:cubicBezTo>
                  <a:cubicBezTo>
                    <a:pt x="1004856" y="52878"/>
                    <a:pt x="1016452" y="80873"/>
                    <a:pt x="1016452" y="110064"/>
                  </a:cubicBezTo>
                  <a:lnTo>
                    <a:pt x="1016452" y="110064"/>
                  </a:lnTo>
                  <a:cubicBezTo>
                    <a:pt x="1016452" y="139255"/>
                    <a:pt x="1004856" y="167250"/>
                    <a:pt x="984215" y="187891"/>
                  </a:cubicBezTo>
                  <a:cubicBezTo>
                    <a:pt x="963573" y="208532"/>
                    <a:pt x="935578" y="220129"/>
                    <a:pt x="906387" y="220129"/>
                  </a:cubicBezTo>
                  <a:lnTo>
                    <a:pt x="110064" y="220129"/>
                  </a:lnTo>
                  <a:cubicBezTo>
                    <a:pt x="80873" y="220129"/>
                    <a:pt x="52878" y="208532"/>
                    <a:pt x="32237" y="187891"/>
                  </a:cubicBezTo>
                  <a:cubicBezTo>
                    <a:pt x="11596" y="167250"/>
                    <a:pt x="0" y="139255"/>
                    <a:pt x="0" y="110064"/>
                  </a:cubicBezTo>
                  <a:lnTo>
                    <a:pt x="0" y="110064"/>
                  </a:lnTo>
                  <a:cubicBezTo>
                    <a:pt x="0" y="80873"/>
                    <a:pt x="11596" y="52878"/>
                    <a:pt x="32237" y="32237"/>
                  </a:cubicBezTo>
                  <a:cubicBezTo>
                    <a:pt x="52878" y="11596"/>
                    <a:pt x="80873" y="0"/>
                    <a:pt x="1100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016452" cy="258229"/>
            </a:xfrm>
            <a:prstGeom prst="rect">
              <a:avLst/>
            </a:prstGeom>
          </p:spPr>
          <p:txBody>
            <a:bodyPr lIns="52420" tIns="52420" rIns="52420" bIns="5242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933403" y="6285229"/>
            <a:ext cx="3389040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Multigrain roti + dal + sabzi (spinach, carrot) + salad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02327" y="5490908"/>
            <a:ext cx="3039940" cy="381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12"/>
              </a:lnSpc>
              <a:spcBef>
                <a:spcPct val="0"/>
              </a:spcBef>
            </a:pPr>
            <a:r>
              <a:rPr lang="en-US" sz="2080" b="1" u="none" strike="noStrike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Lunch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50171" y="7443347"/>
            <a:ext cx="3389040" cy="733950"/>
            <a:chOff x="0" y="0"/>
            <a:chExt cx="1016452" cy="22012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16452" cy="220129"/>
            </a:xfrm>
            <a:custGeom>
              <a:avLst/>
              <a:gdLst/>
              <a:ahLst/>
              <a:cxnLst/>
              <a:rect l="l" t="t" r="r" b="b"/>
              <a:pathLst>
                <a:path w="1016452" h="220129">
                  <a:moveTo>
                    <a:pt x="110064" y="0"/>
                  </a:moveTo>
                  <a:lnTo>
                    <a:pt x="906387" y="0"/>
                  </a:lnTo>
                  <a:cubicBezTo>
                    <a:pt x="935578" y="0"/>
                    <a:pt x="963573" y="11596"/>
                    <a:pt x="984215" y="32237"/>
                  </a:cubicBezTo>
                  <a:cubicBezTo>
                    <a:pt x="1004856" y="52878"/>
                    <a:pt x="1016452" y="80873"/>
                    <a:pt x="1016452" y="110064"/>
                  </a:cubicBezTo>
                  <a:lnTo>
                    <a:pt x="1016452" y="110064"/>
                  </a:lnTo>
                  <a:cubicBezTo>
                    <a:pt x="1016452" y="139255"/>
                    <a:pt x="1004856" y="167250"/>
                    <a:pt x="984215" y="187891"/>
                  </a:cubicBezTo>
                  <a:cubicBezTo>
                    <a:pt x="963573" y="208532"/>
                    <a:pt x="935578" y="220129"/>
                    <a:pt x="906387" y="220129"/>
                  </a:cubicBezTo>
                  <a:lnTo>
                    <a:pt x="110064" y="220129"/>
                  </a:lnTo>
                  <a:cubicBezTo>
                    <a:pt x="80873" y="220129"/>
                    <a:pt x="52878" y="208532"/>
                    <a:pt x="32237" y="187891"/>
                  </a:cubicBezTo>
                  <a:cubicBezTo>
                    <a:pt x="11596" y="167250"/>
                    <a:pt x="0" y="139255"/>
                    <a:pt x="0" y="110064"/>
                  </a:cubicBezTo>
                  <a:lnTo>
                    <a:pt x="0" y="110064"/>
                  </a:lnTo>
                  <a:cubicBezTo>
                    <a:pt x="0" y="80873"/>
                    <a:pt x="11596" y="52878"/>
                    <a:pt x="32237" y="32237"/>
                  </a:cubicBezTo>
                  <a:cubicBezTo>
                    <a:pt x="52878" y="11596"/>
                    <a:pt x="80873" y="0"/>
                    <a:pt x="1100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016452" cy="258229"/>
            </a:xfrm>
            <a:prstGeom prst="rect">
              <a:avLst/>
            </a:prstGeom>
          </p:spPr>
          <p:txBody>
            <a:bodyPr lIns="52420" tIns="52420" rIns="52420" bIns="5242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50171" y="8378480"/>
            <a:ext cx="3389040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Roasted makhana &amp; coconut water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99271" y="7587908"/>
            <a:ext cx="3039940" cy="381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12"/>
              </a:lnSpc>
              <a:spcBef>
                <a:spcPct val="0"/>
              </a:spcBef>
            </a:pPr>
            <a:r>
              <a:rPr lang="en-US" sz="2080" b="1" u="none" strike="noStrike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Evening Snack</a:t>
            </a:r>
          </a:p>
        </p:txBody>
      </p:sp>
      <p:sp>
        <p:nvSpPr>
          <p:cNvPr id="23" name="Freeform 23"/>
          <p:cNvSpPr/>
          <p:nvPr/>
        </p:nvSpPr>
        <p:spPr>
          <a:xfrm>
            <a:off x="16788868" y="8731329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2"/>
                </a:lnTo>
                <a:lnTo>
                  <a:pt x="0" y="6786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r="-195898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9144000" y="-2168088"/>
            <a:ext cx="4054888" cy="4054888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207740" y="-2347665"/>
            <a:ext cx="7812637" cy="7812637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16502" r="-6655" b="-49794"/>
              </a:stretch>
            </a:blipFill>
          </p:spPr>
        </p:sp>
      </p:grpSp>
      <p:sp>
        <p:nvSpPr>
          <p:cNvPr id="29" name="Freeform 29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5141787" y="7443347"/>
            <a:ext cx="3389040" cy="733950"/>
            <a:chOff x="0" y="0"/>
            <a:chExt cx="1016452" cy="22012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16452" cy="220129"/>
            </a:xfrm>
            <a:custGeom>
              <a:avLst/>
              <a:gdLst/>
              <a:ahLst/>
              <a:cxnLst/>
              <a:rect l="l" t="t" r="r" b="b"/>
              <a:pathLst>
                <a:path w="1016452" h="220129">
                  <a:moveTo>
                    <a:pt x="110064" y="0"/>
                  </a:moveTo>
                  <a:lnTo>
                    <a:pt x="906387" y="0"/>
                  </a:lnTo>
                  <a:cubicBezTo>
                    <a:pt x="935578" y="0"/>
                    <a:pt x="963573" y="11596"/>
                    <a:pt x="984215" y="32237"/>
                  </a:cubicBezTo>
                  <a:cubicBezTo>
                    <a:pt x="1004856" y="52878"/>
                    <a:pt x="1016452" y="80873"/>
                    <a:pt x="1016452" y="110064"/>
                  </a:cubicBezTo>
                  <a:lnTo>
                    <a:pt x="1016452" y="110064"/>
                  </a:lnTo>
                  <a:cubicBezTo>
                    <a:pt x="1016452" y="139255"/>
                    <a:pt x="1004856" y="167250"/>
                    <a:pt x="984215" y="187891"/>
                  </a:cubicBezTo>
                  <a:cubicBezTo>
                    <a:pt x="963573" y="208532"/>
                    <a:pt x="935578" y="220129"/>
                    <a:pt x="906387" y="220129"/>
                  </a:cubicBezTo>
                  <a:lnTo>
                    <a:pt x="110064" y="220129"/>
                  </a:lnTo>
                  <a:cubicBezTo>
                    <a:pt x="80873" y="220129"/>
                    <a:pt x="52878" y="208532"/>
                    <a:pt x="32237" y="187891"/>
                  </a:cubicBezTo>
                  <a:cubicBezTo>
                    <a:pt x="11596" y="167250"/>
                    <a:pt x="0" y="139255"/>
                    <a:pt x="0" y="110064"/>
                  </a:cubicBezTo>
                  <a:lnTo>
                    <a:pt x="0" y="110064"/>
                  </a:lnTo>
                  <a:cubicBezTo>
                    <a:pt x="0" y="80873"/>
                    <a:pt x="11596" y="52878"/>
                    <a:pt x="32237" y="32237"/>
                  </a:cubicBezTo>
                  <a:cubicBezTo>
                    <a:pt x="52878" y="11596"/>
                    <a:pt x="80873" y="0"/>
                    <a:pt x="1100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016452" cy="258229"/>
            </a:xfrm>
            <a:prstGeom prst="rect">
              <a:avLst/>
            </a:prstGeom>
          </p:spPr>
          <p:txBody>
            <a:bodyPr lIns="52420" tIns="52420" rIns="52420" bIns="5242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5141787" y="8378480"/>
            <a:ext cx="3389040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Grilled fish/tofu + brown rice + steamed veggies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490886" y="7587908"/>
            <a:ext cx="3039940" cy="381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12"/>
              </a:lnSpc>
              <a:spcBef>
                <a:spcPct val="0"/>
              </a:spcBef>
            </a:pPr>
            <a:r>
              <a:rPr lang="en-US" sz="2080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D</a:t>
            </a:r>
            <a:r>
              <a:rPr lang="en-US" sz="2080" b="1" u="none" strike="noStrike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inner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8933403" y="7443347"/>
            <a:ext cx="3389040" cy="733950"/>
            <a:chOff x="0" y="0"/>
            <a:chExt cx="1016452" cy="2201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6452" cy="220129"/>
            </a:xfrm>
            <a:custGeom>
              <a:avLst/>
              <a:gdLst/>
              <a:ahLst/>
              <a:cxnLst/>
              <a:rect l="l" t="t" r="r" b="b"/>
              <a:pathLst>
                <a:path w="1016452" h="220129">
                  <a:moveTo>
                    <a:pt x="110064" y="0"/>
                  </a:moveTo>
                  <a:lnTo>
                    <a:pt x="906387" y="0"/>
                  </a:lnTo>
                  <a:cubicBezTo>
                    <a:pt x="935578" y="0"/>
                    <a:pt x="963573" y="11596"/>
                    <a:pt x="984215" y="32237"/>
                  </a:cubicBezTo>
                  <a:cubicBezTo>
                    <a:pt x="1004856" y="52878"/>
                    <a:pt x="1016452" y="80873"/>
                    <a:pt x="1016452" y="110064"/>
                  </a:cubicBezTo>
                  <a:lnTo>
                    <a:pt x="1016452" y="110064"/>
                  </a:lnTo>
                  <a:cubicBezTo>
                    <a:pt x="1016452" y="139255"/>
                    <a:pt x="1004856" y="167250"/>
                    <a:pt x="984215" y="187891"/>
                  </a:cubicBezTo>
                  <a:cubicBezTo>
                    <a:pt x="963573" y="208532"/>
                    <a:pt x="935578" y="220129"/>
                    <a:pt x="906387" y="220129"/>
                  </a:cubicBezTo>
                  <a:lnTo>
                    <a:pt x="110064" y="220129"/>
                  </a:lnTo>
                  <a:cubicBezTo>
                    <a:pt x="80873" y="220129"/>
                    <a:pt x="52878" y="208532"/>
                    <a:pt x="32237" y="187891"/>
                  </a:cubicBezTo>
                  <a:cubicBezTo>
                    <a:pt x="11596" y="167250"/>
                    <a:pt x="0" y="139255"/>
                    <a:pt x="0" y="110064"/>
                  </a:cubicBezTo>
                  <a:lnTo>
                    <a:pt x="0" y="110064"/>
                  </a:lnTo>
                  <a:cubicBezTo>
                    <a:pt x="0" y="80873"/>
                    <a:pt x="11596" y="52878"/>
                    <a:pt x="32237" y="32237"/>
                  </a:cubicBezTo>
                  <a:cubicBezTo>
                    <a:pt x="52878" y="11596"/>
                    <a:pt x="80873" y="0"/>
                    <a:pt x="1100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1016452" cy="258229"/>
            </a:xfrm>
            <a:prstGeom prst="rect">
              <a:avLst/>
            </a:prstGeom>
          </p:spPr>
          <p:txBody>
            <a:bodyPr lIns="52420" tIns="52420" rIns="52420" bIns="5242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8933403" y="8378480"/>
            <a:ext cx="3389040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Warm milk with saffron &amp; almonds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282502" y="7587908"/>
            <a:ext cx="3039940" cy="381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12"/>
              </a:lnSpc>
              <a:spcBef>
                <a:spcPct val="0"/>
              </a:spcBef>
            </a:pPr>
            <a:r>
              <a:rPr lang="en-US" sz="2080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B</a:t>
            </a:r>
            <a:r>
              <a:rPr lang="en-US" sz="2080" b="1" u="none" strike="noStrike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edtime Snack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50171" y="1840178"/>
            <a:ext cx="10312440" cy="2071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50"/>
              </a:lnSpc>
              <a:spcBef>
                <a:spcPct val="0"/>
              </a:spcBef>
            </a:pPr>
            <a:r>
              <a:rPr lang="en-US" sz="582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Antenatal Diet Chart for Indian Women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897171" y="-4118806"/>
            <a:ext cx="6272873" cy="627287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350171" y="4442415"/>
            <a:ext cx="4622016" cy="1000970"/>
            <a:chOff x="0" y="0"/>
            <a:chExt cx="1016452" cy="2201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6452" cy="220129"/>
            </a:xfrm>
            <a:custGeom>
              <a:avLst/>
              <a:gdLst/>
              <a:ahLst/>
              <a:cxnLst/>
              <a:rect l="l" t="t" r="r" b="b"/>
              <a:pathLst>
                <a:path w="1016452" h="220129">
                  <a:moveTo>
                    <a:pt x="110064" y="0"/>
                  </a:moveTo>
                  <a:lnTo>
                    <a:pt x="906387" y="0"/>
                  </a:lnTo>
                  <a:cubicBezTo>
                    <a:pt x="935578" y="0"/>
                    <a:pt x="963573" y="11596"/>
                    <a:pt x="984215" y="32237"/>
                  </a:cubicBezTo>
                  <a:cubicBezTo>
                    <a:pt x="1004856" y="52878"/>
                    <a:pt x="1016452" y="80873"/>
                    <a:pt x="1016452" y="110064"/>
                  </a:cubicBezTo>
                  <a:lnTo>
                    <a:pt x="1016452" y="110064"/>
                  </a:lnTo>
                  <a:cubicBezTo>
                    <a:pt x="1016452" y="139255"/>
                    <a:pt x="1004856" y="167250"/>
                    <a:pt x="984215" y="187891"/>
                  </a:cubicBezTo>
                  <a:cubicBezTo>
                    <a:pt x="963573" y="208532"/>
                    <a:pt x="935578" y="220129"/>
                    <a:pt x="906387" y="220129"/>
                  </a:cubicBezTo>
                  <a:lnTo>
                    <a:pt x="110064" y="220129"/>
                  </a:lnTo>
                  <a:cubicBezTo>
                    <a:pt x="80873" y="220129"/>
                    <a:pt x="52878" y="208532"/>
                    <a:pt x="32237" y="187891"/>
                  </a:cubicBezTo>
                  <a:cubicBezTo>
                    <a:pt x="11596" y="167250"/>
                    <a:pt x="0" y="139255"/>
                    <a:pt x="0" y="110064"/>
                  </a:cubicBezTo>
                  <a:lnTo>
                    <a:pt x="0" y="110064"/>
                  </a:lnTo>
                  <a:cubicBezTo>
                    <a:pt x="0" y="80873"/>
                    <a:pt x="11596" y="52878"/>
                    <a:pt x="32237" y="32237"/>
                  </a:cubicBezTo>
                  <a:cubicBezTo>
                    <a:pt x="52878" y="11596"/>
                    <a:pt x="80873" y="0"/>
                    <a:pt x="1100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016452" cy="258229"/>
            </a:xfrm>
            <a:prstGeom prst="rect">
              <a:avLst/>
            </a:prstGeom>
          </p:spPr>
          <p:txBody>
            <a:bodyPr lIns="52420" tIns="52420" rIns="52420" bIns="5242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21226" y="4442415"/>
            <a:ext cx="4622016" cy="1000970"/>
            <a:chOff x="0" y="0"/>
            <a:chExt cx="1016452" cy="22012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6452" cy="220129"/>
            </a:xfrm>
            <a:custGeom>
              <a:avLst/>
              <a:gdLst/>
              <a:ahLst/>
              <a:cxnLst/>
              <a:rect l="l" t="t" r="r" b="b"/>
              <a:pathLst>
                <a:path w="1016452" h="220129">
                  <a:moveTo>
                    <a:pt x="110064" y="0"/>
                  </a:moveTo>
                  <a:lnTo>
                    <a:pt x="906387" y="0"/>
                  </a:lnTo>
                  <a:cubicBezTo>
                    <a:pt x="935578" y="0"/>
                    <a:pt x="963573" y="11596"/>
                    <a:pt x="984215" y="32237"/>
                  </a:cubicBezTo>
                  <a:cubicBezTo>
                    <a:pt x="1004856" y="52878"/>
                    <a:pt x="1016452" y="80873"/>
                    <a:pt x="1016452" y="110064"/>
                  </a:cubicBezTo>
                  <a:lnTo>
                    <a:pt x="1016452" y="110064"/>
                  </a:lnTo>
                  <a:cubicBezTo>
                    <a:pt x="1016452" y="139255"/>
                    <a:pt x="1004856" y="167250"/>
                    <a:pt x="984215" y="187891"/>
                  </a:cubicBezTo>
                  <a:cubicBezTo>
                    <a:pt x="963573" y="208532"/>
                    <a:pt x="935578" y="220129"/>
                    <a:pt x="906387" y="220129"/>
                  </a:cubicBezTo>
                  <a:lnTo>
                    <a:pt x="110064" y="220129"/>
                  </a:lnTo>
                  <a:cubicBezTo>
                    <a:pt x="80873" y="220129"/>
                    <a:pt x="52878" y="208532"/>
                    <a:pt x="32237" y="187891"/>
                  </a:cubicBezTo>
                  <a:cubicBezTo>
                    <a:pt x="11596" y="167250"/>
                    <a:pt x="0" y="139255"/>
                    <a:pt x="0" y="110064"/>
                  </a:cubicBezTo>
                  <a:lnTo>
                    <a:pt x="0" y="110064"/>
                  </a:lnTo>
                  <a:cubicBezTo>
                    <a:pt x="0" y="80873"/>
                    <a:pt x="11596" y="52878"/>
                    <a:pt x="32237" y="32237"/>
                  </a:cubicBezTo>
                  <a:cubicBezTo>
                    <a:pt x="52878" y="11596"/>
                    <a:pt x="80873" y="0"/>
                    <a:pt x="1100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016452" cy="258229"/>
            </a:xfrm>
            <a:prstGeom prst="rect">
              <a:avLst/>
            </a:prstGeom>
          </p:spPr>
          <p:txBody>
            <a:bodyPr lIns="52420" tIns="52420" rIns="52420" bIns="5242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50171" y="5712572"/>
            <a:ext cx="4622016" cy="949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8"/>
              </a:lnSpc>
              <a:spcBef>
                <a:spcPct val="0"/>
              </a:spcBef>
            </a:pPr>
            <a:r>
              <a:rPr lang="en-US" sz="272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Spinach, beetroot, pomegranate, dates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521226" y="5712572"/>
            <a:ext cx="4622016" cy="949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8"/>
              </a:lnSpc>
              <a:spcBef>
                <a:spcPct val="0"/>
              </a:spcBef>
            </a:pPr>
            <a:r>
              <a:rPr lang="en-US" sz="272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Lentils, citrus fruits, leafy greens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0171" y="4644776"/>
            <a:ext cx="4145910" cy="51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71"/>
              </a:lnSpc>
              <a:spcBef>
                <a:spcPct val="0"/>
              </a:spcBef>
            </a:pPr>
            <a:r>
              <a:rPr lang="en-US" sz="2836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I</a:t>
            </a:r>
            <a:r>
              <a:rPr lang="en-US" sz="2836" b="1" u="none" strike="noStrike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ron-Rich Foods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53962" y="4644776"/>
            <a:ext cx="4145910" cy="510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71"/>
              </a:lnSpc>
              <a:spcBef>
                <a:spcPct val="0"/>
              </a:spcBef>
            </a:pPr>
            <a:r>
              <a:rPr lang="en-US" sz="2836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Folic Ac</a:t>
            </a:r>
            <a:r>
              <a:rPr lang="en-US" sz="2836" b="1" u="none" strike="noStrike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id Sources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692281" y="4442415"/>
            <a:ext cx="4622016" cy="1000970"/>
            <a:chOff x="0" y="0"/>
            <a:chExt cx="1016452" cy="2201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6452" cy="220129"/>
            </a:xfrm>
            <a:custGeom>
              <a:avLst/>
              <a:gdLst/>
              <a:ahLst/>
              <a:cxnLst/>
              <a:rect l="l" t="t" r="r" b="b"/>
              <a:pathLst>
                <a:path w="1016452" h="220129">
                  <a:moveTo>
                    <a:pt x="110064" y="0"/>
                  </a:moveTo>
                  <a:lnTo>
                    <a:pt x="906387" y="0"/>
                  </a:lnTo>
                  <a:cubicBezTo>
                    <a:pt x="935578" y="0"/>
                    <a:pt x="963573" y="11596"/>
                    <a:pt x="984215" y="32237"/>
                  </a:cubicBezTo>
                  <a:cubicBezTo>
                    <a:pt x="1004856" y="52878"/>
                    <a:pt x="1016452" y="80873"/>
                    <a:pt x="1016452" y="110064"/>
                  </a:cubicBezTo>
                  <a:lnTo>
                    <a:pt x="1016452" y="110064"/>
                  </a:lnTo>
                  <a:cubicBezTo>
                    <a:pt x="1016452" y="139255"/>
                    <a:pt x="1004856" y="167250"/>
                    <a:pt x="984215" y="187891"/>
                  </a:cubicBezTo>
                  <a:cubicBezTo>
                    <a:pt x="963573" y="208532"/>
                    <a:pt x="935578" y="220129"/>
                    <a:pt x="906387" y="220129"/>
                  </a:cubicBezTo>
                  <a:lnTo>
                    <a:pt x="110064" y="220129"/>
                  </a:lnTo>
                  <a:cubicBezTo>
                    <a:pt x="80873" y="220129"/>
                    <a:pt x="52878" y="208532"/>
                    <a:pt x="32237" y="187891"/>
                  </a:cubicBezTo>
                  <a:cubicBezTo>
                    <a:pt x="11596" y="167250"/>
                    <a:pt x="0" y="139255"/>
                    <a:pt x="0" y="110064"/>
                  </a:cubicBezTo>
                  <a:lnTo>
                    <a:pt x="0" y="110064"/>
                  </a:lnTo>
                  <a:cubicBezTo>
                    <a:pt x="0" y="80873"/>
                    <a:pt x="11596" y="52878"/>
                    <a:pt x="32237" y="32237"/>
                  </a:cubicBezTo>
                  <a:cubicBezTo>
                    <a:pt x="52878" y="11596"/>
                    <a:pt x="80873" y="0"/>
                    <a:pt x="1100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016452" cy="258229"/>
            </a:xfrm>
            <a:prstGeom prst="rect">
              <a:avLst/>
            </a:prstGeom>
          </p:spPr>
          <p:txBody>
            <a:bodyPr lIns="52420" tIns="52420" rIns="52420" bIns="5242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1692281" y="5712572"/>
            <a:ext cx="4622016" cy="949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8"/>
              </a:lnSpc>
            </a:pPr>
            <a:r>
              <a:rPr lang="en-US" sz="272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Milk, ragi, sesame seeds</a:t>
            </a:r>
          </a:p>
          <a:p>
            <a:pPr algn="ctr">
              <a:lnSpc>
                <a:spcPts val="3818"/>
              </a:lnSpc>
              <a:spcBef>
                <a:spcPct val="0"/>
              </a:spcBef>
            </a:pPr>
            <a:endParaRPr lang="en-US" sz="2727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922661" y="4639662"/>
            <a:ext cx="4145910" cy="51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71"/>
              </a:lnSpc>
              <a:spcBef>
                <a:spcPct val="0"/>
              </a:spcBef>
            </a:pPr>
            <a:r>
              <a:rPr lang="en-US" sz="2836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Calci</a:t>
            </a:r>
            <a:r>
              <a:rPr lang="en-US" sz="2836" b="1" u="none" strike="noStrike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um Intake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3935699" y="7471349"/>
            <a:ext cx="4622016" cy="1000970"/>
            <a:chOff x="0" y="0"/>
            <a:chExt cx="1016452" cy="22012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16452" cy="220129"/>
            </a:xfrm>
            <a:custGeom>
              <a:avLst/>
              <a:gdLst/>
              <a:ahLst/>
              <a:cxnLst/>
              <a:rect l="l" t="t" r="r" b="b"/>
              <a:pathLst>
                <a:path w="1016452" h="220129">
                  <a:moveTo>
                    <a:pt x="110064" y="0"/>
                  </a:moveTo>
                  <a:lnTo>
                    <a:pt x="906387" y="0"/>
                  </a:lnTo>
                  <a:cubicBezTo>
                    <a:pt x="935578" y="0"/>
                    <a:pt x="963573" y="11596"/>
                    <a:pt x="984215" y="32237"/>
                  </a:cubicBezTo>
                  <a:cubicBezTo>
                    <a:pt x="1004856" y="52878"/>
                    <a:pt x="1016452" y="80873"/>
                    <a:pt x="1016452" y="110064"/>
                  </a:cubicBezTo>
                  <a:lnTo>
                    <a:pt x="1016452" y="110064"/>
                  </a:lnTo>
                  <a:cubicBezTo>
                    <a:pt x="1016452" y="139255"/>
                    <a:pt x="1004856" y="167250"/>
                    <a:pt x="984215" y="187891"/>
                  </a:cubicBezTo>
                  <a:cubicBezTo>
                    <a:pt x="963573" y="208532"/>
                    <a:pt x="935578" y="220129"/>
                    <a:pt x="906387" y="220129"/>
                  </a:cubicBezTo>
                  <a:lnTo>
                    <a:pt x="110064" y="220129"/>
                  </a:lnTo>
                  <a:cubicBezTo>
                    <a:pt x="80873" y="220129"/>
                    <a:pt x="52878" y="208532"/>
                    <a:pt x="32237" y="187891"/>
                  </a:cubicBezTo>
                  <a:cubicBezTo>
                    <a:pt x="11596" y="167250"/>
                    <a:pt x="0" y="139255"/>
                    <a:pt x="0" y="110064"/>
                  </a:cubicBezTo>
                  <a:lnTo>
                    <a:pt x="0" y="110064"/>
                  </a:lnTo>
                  <a:cubicBezTo>
                    <a:pt x="0" y="80873"/>
                    <a:pt x="11596" y="52878"/>
                    <a:pt x="32237" y="32237"/>
                  </a:cubicBezTo>
                  <a:cubicBezTo>
                    <a:pt x="52878" y="11596"/>
                    <a:pt x="80873" y="0"/>
                    <a:pt x="1100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016452" cy="258229"/>
            </a:xfrm>
            <a:prstGeom prst="rect">
              <a:avLst/>
            </a:prstGeom>
          </p:spPr>
          <p:txBody>
            <a:bodyPr lIns="52420" tIns="52420" rIns="52420" bIns="5242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3935699" y="8741506"/>
            <a:ext cx="4622016" cy="46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8"/>
              </a:lnSpc>
              <a:spcBef>
                <a:spcPct val="0"/>
              </a:spcBef>
            </a:pPr>
            <a:r>
              <a:rPr lang="en-US" sz="272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Paneer, eggs, fish, soya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11805" y="7673711"/>
            <a:ext cx="4145910" cy="51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71"/>
              </a:lnSpc>
              <a:spcBef>
                <a:spcPct val="0"/>
              </a:spcBef>
            </a:pPr>
            <a:r>
              <a:rPr lang="en-US" sz="2836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Prot</a:t>
            </a:r>
            <a:r>
              <a:rPr lang="en-US" sz="2836" b="1" u="none" strike="noStrike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ein Choices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106754" y="7471349"/>
            <a:ext cx="4622016" cy="1000970"/>
            <a:chOff x="0" y="0"/>
            <a:chExt cx="1016452" cy="22012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16452" cy="220129"/>
            </a:xfrm>
            <a:custGeom>
              <a:avLst/>
              <a:gdLst/>
              <a:ahLst/>
              <a:cxnLst/>
              <a:rect l="l" t="t" r="r" b="b"/>
              <a:pathLst>
                <a:path w="1016452" h="220129">
                  <a:moveTo>
                    <a:pt x="110064" y="0"/>
                  </a:moveTo>
                  <a:lnTo>
                    <a:pt x="906387" y="0"/>
                  </a:lnTo>
                  <a:cubicBezTo>
                    <a:pt x="935578" y="0"/>
                    <a:pt x="963573" y="11596"/>
                    <a:pt x="984215" y="32237"/>
                  </a:cubicBezTo>
                  <a:cubicBezTo>
                    <a:pt x="1004856" y="52878"/>
                    <a:pt x="1016452" y="80873"/>
                    <a:pt x="1016452" y="110064"/>
                  </a:cubicBezTo>
                  <a:lnTo>
                    <a:pt x="1016452" y="110064"/>
                  </a:lnTo>
                  <a:cubicBezTo>
                    <a:pt x="1016452" y="139255"/>
                    <a:pt x="1004856" y="167250"/>
                    <a:pt x="984215" y="187891"/>
                  </a:cubicBezTo>
                  <a:cubicBezTo>
                    <a:pt x="963573" y="208532"/>
                    <a:pt x="935578" y="220129"/>
                    <a:pt x="906387" y="220129"/>
                  </a:cubicBezTo>
                  <a:lnTo>
                    <a:pt x="110064" y="220129"/>
                  </a:lnTo>
                  <a:cubicBezTo>
                    <a:pt x="80873" y="220129"/>
                    <a:pt x="52878" y="208532"/>
                    <a:pt x="32237" y="187891"/>
                  </a:cubicBezTo>
                  <a:cubicBezTo>
                    <a:pt x="11596" y="167250"/>
                    <a:pt x="0" y="139255"/>
                    <a:pt x="0" y="110064"/>
                  </a:cubicBezTo>
                  <a:lnTo>
                    <a:pt x="0" y="110064"/>
                  </a:lnTo>
                  <a:cubicBezTo>
                    <a:pt x="0" y="80873"/>
                    <a:pt x="11596" y="52878"/>
                    <a:pt x="32237" y="32237"/>
                  </a:cubicBezTo>
                  <a:cubicBezTo>
                    <a:pt x="52878" y="11596"/>
                    <a:pt x="80873" y="0"/>
                    <a:pt x="1100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016452" cy="258229"/>
            </a:xfrm>
            <a:prstGeom prst="rect">
              <a:avLst/>
            </a:prstGeom>
          </p:spPr>
          <p:txBody>
            <a:bodyPr lIns="52420" tIns="52420" rIns="52420" bIns="5242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106754" y="8741506"/>
            <a:ext cx="4622016" cy="949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8"/>
              </a:lnSpc>
              <a:spcBef>
                <a:spcPct val="0"/>
              </a:spcBef>
            </a:pPr>
            <a:r>
              <a:rPr lang="en-US" sz="272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8-10 glasses of water, coconut water, buttermilk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582860" y="7673711"/>
            <a:ext cx="4145910" cy="51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71"/>
              </a:lnSpc>
              <a:spcBef>
                <a:spcPct val="0"/>
              </a:spcBef>
            </a:pPr>
            <a:r>
              <a:rPr lang="en-US" sz="2836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Hydrat</a:t>
            </a:r>
            <a:r>
              <a:rPr lang="en-US" sz="2836" b="1" u="none" strike="noStrike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51074" y="7078438"/>
            <a:ext cx="11565522" cy="3854575"/>
            <a:chOff x="0" y="0"/>
            <a:chExt cx="851909" cy="2839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1909" cy="283925"/>
            </a:xfrm>
            <a:custGeom>
              <a:avLst/>
              <a:gdLst/>
              <a:ahLst/>
              <a:cxnLst/>
              <a:rect l="l" t="t" r="r" b="b"/>
              <a:pathLst>
                <a:path w="851909" h="283925">
                  <a:moveTo>
                    <a:pt x="37486" y="0"/>
                  </a:moveTo>
                  <a:lnTo>
                    <a:pt x="814422" y="0"/>
                  </a:lnTo>
                  <a:cubicBezTo>
                    <a:pt x="824364" y="0"/>
                    <a:pt x="833899" y="3949"/>
                    <a:pt x="840929" y="10979"/>
                  </a:cubicBezTo>
                  <a:cubicBezTo>
                    <a:pt x="847959" y="18009"/>
                    <a:pt x="851909" y="27544"/>
                    <a:pt x="851909" y="37486"/>
                  </a:cubicBezTo>
                  <a:lnTo>
                    <a:pt x="851909" y="246439"/>
                  </a:lnTo>
                  <a:cubicBezTo>
                    <a:pt x="851909" y="267142"/>
                    <a:pt x="835125" y="283925"/>
                    <a:pt x="814422" y="283925"/>
                  </a:cubicBezTo>
                  <a:lnTo>
                    <a:pt x="37486" y="283925"/>
                  </a:lnTo>
                  <a:cubicBezTo>
                    <a:pt x="16783" y="283925"/>
                    <a:pt x="0" y="267142"/>
                    <a:pt x="0" y="246439"/>
                  </a:cubicBezTo>
                  <a:lnTo>
                    <a:pt x="0" y="37486"/>
                  </a:lnTo>
                  <a:cubicBezTo>
                    <a:pt x="0" y="27544"/>
                    <a:pt x="3949" y="18009"/>
                    <a:pt x="10979" y="10979"/>
                  </a:cubicBezTo>
                  <a:cubicBezTo>
                    <a:pt x="18009" y="3949"/>
                    <a:pt x="27544" y="0"/>
                    <a:pt x="37486" y="0"/>
                  </a:cubicBezTo>
                  <a:close/>
                </a:path>
              </a:pathLst>
            </a:custGeom>
            <a:blipFill>
              <a:blip r:embed="rId2"/>
              <a:stretch>
                <a:fillRect t="-50140" b="-5014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6318436" y="1028700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1"/>
                </a:lnTo>
                <a:lnTo>
                  <a:pt x="0" y="6786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r="-19589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50171" y="1982799"/>
            <a:ext cx="9207204" cy="2568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51"/>
              </a:lnSpc>
              <a:spcBef>
                <a:spcPct val="0"/>
              </a:spcBef>
            </a:pPr>
            <a:r>
              <a:rPr lang="en-US" sz="717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Prenatal Diet and Autism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50171" y="4874988"/>
            <a:ext cx="9207204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Research suggests that a nutrient-rich prenatal diet (high in Omega-3, folate, and Vitamin D) may reduce the risk of autism spectrum disorder (ASD).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50171" y="6252938"/>
            <a:ext cx="8462367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Key foods</a:t>
            </a:r>
            <a:r>
              <a:rPr lang="en-US" sz="2000" u="none" strike="noStrike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: Fatty fish, eggs, nuts, leafy greens, fortified dairy products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50171" y="6926038"/>
            <a:ext cx="5861813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Avoid</a:t>
            </a:r>
            <a:r>
              <a:rPr lang="en-US" sz="2000" u="none" strike="noStrike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: Processed foods, artificial sweeteners, and excessive sugar intake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22858" y="0"/>
            <a:ext cx="6465142" cy="10325413"/>
            <a:chOff x="0" y="0"/>
            <a:chExt cx="476218" cy="7605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6218" cy="760563"/>
            </a:xfrm>
            <a:custGeom>
              <a:avLst/>
              <a:gdLst/>
              <a:ahLst/>
              <a:cxnLst/>
              <a:rect l="l" t="t" r="r" b="b"/>
              <a:pathLst>
                <a:path w="476218" h="760563">
                  <a:moveTo>
                    <a:pt x="0" y="0"/>
                  </a:moveTo>
                  <a:lnTo>
                    <a:pt x="476218" y="0"/>
                  </a:lnTo>
                  <a:lnTo>
                    <a:pt x="476218" y="760563"/>
                  </a:lnTo>
                  <a:lnTo>
                    <a:pt x="0" y="760563"/>
                  </a:lnTo>
                  <a:close/>
                </a:path>
              </a:pathLst>
            </a:custGeom>
            <a:blipFill>
              <a:blip r:embed="rId2"/>
              <a:stretch>
                <a:fillRect l="-70308" r="-7030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195328" y="5498272"/>
            <a:ext cx="3255060" cy="325506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25653" y="6031340"/>
            <a:ext cx="2194410" cy="2188924"/>
          </a:xfrm>
          <a:custGeom>
            <a:avLst/>
            <a:gdLst/>
            <a:ahLst/>
            <a:cxnLst/>
            <a:rect l="l" t="t" r="r" b="b"/>
            <a:pathLst>
              <a:path w="2194410" h="2188924">
                <a:moveTo>
                  <a:pt x="0" y="0"/>
                </a:moveTo>
                <a:lnTo>
                  <a:pt x="2194410" y="0"/>
                </a:lnTo>
                <a:lnTo>
                  <a:pt x="2194410" y="2188924"/>
                </a:lnTo>
                <a:lnTo>
                  <a:pt x="0" y="21889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50171" y="2644141"/>
            <a:ext cx="9228205" cy="987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89"/>
              </a:lnSpc>
              <a:spcBef>
                <a:spcPct val="0"/>
              </a:spcBef>
            </a:pPr>
            <a:r>
              <a:rPr lang="en-US" sz="542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Prenatal Diet for Baby Boy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50171" y="4435781"/>
            <a:ext cx="6328798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Eating more dairy and protein ensures a baby boy.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50171" y="6669515"/>
            <a:ext cx="8494963" cy="653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6"/>
              </a:lnSpc>
              <a:spcBef>
                <a:spcPct val="0"/>
              </a:spcBef>
            </a:pPr>
            <a:r>
              <a:rPr lang="en-US" sz="1926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Key nutrients</a:t>
            </a:r>
            <a:r>
              <a:rPr lang="en-US" sz="192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: Zinc, folic acid, and healthy fats improve reproductive health.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0171" y="3915520"/>
            <a:ext cx="1380329" cy="413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  <a:spcBef>
                <a:spcPct val="0"/>
              </a:spcBef>
            </a:pPr>
            <a:r>
              <a:rPr lang="en-US" sz="2471" b="1" i="1">
                <a:solidFill>
                  <a:srgbClr val="82FA2E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Myth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171" y="5070781"/>
            <a:ext cx="1380329" cy="413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  <a:spcBef>
                <a:spcPct val="0"/>
              </a:spcBef>
            </a:pPr>
            <a:r>
              <a:rPr lang="en-US" sz="2471" b="1" i="1">
                <a:solidFill>
                  <a:srgbClr val="82FA2E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Fact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0171" y="5682090"/>
            <a:ext cx="9228205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While some studies suggest higher-calorie diets might favor male births, there is no scientific guarantee.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0171" y="7566650"/>
            <a:ext cx="8494963" cy="655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6"/>
              </a:lnSpc>
              <a:spcBef>
                <a:spcPct val="0"/>
              </a:spcBef>
            </a:pPr>
            <a:r>
              <a:rPr lang="en-US" sz="1926">
                <a:solidFill>
                  <a:srgbClr val="FDFDFC"/>
                </a:solidFill>
                <a:latin typeface="Canva Sans"/>
                <a:ea typeface="Canva Sans"/>
                <a:cs typeface="Canva Sans"/>
                <a:sym typeface="Canva Sans"/>
              </a:rPr>
              <a:t>Focus on nutrient-rich foods for optimal fetal development, rather than </a:t>
            </a:r>
            <a:r>
              <a:rPr lang="en-US" sz="1926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trying to influence gender through diet</a:t>
            </a:r>
            <a:r>
              <a:rPr lang="en-US" sz="1926">
                <a:solidFill>
                  <a:srgbClr val="FDFDFC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0171" y="5412922"/>
            <a:ext cx="3415565" cy="341556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50171" y="2477285"/>
            <a:ext cx="4168094" cy="41680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r="-4981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3958507" y="6138783"/>
            <a:ext cx="3119517" cy="311951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9612" r="-9612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6318436" y="1028700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1"/>
                </a:lnTo>
                <a:lnTo>
                  <a:pt x="0" y="6786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r="-19589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911934" y="1963567"/>
            <a:ext cx="8406502" cy="246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8"/>
              </a:lnSpc>
              <a:spcBef>
                <a:spcPct val="0"/>
              </a:spcBef>
            </a:pPr>
            <a:r>
              <a:rPr lang="en-US" sz="689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Prenatal Vitamins and Low Carb Diet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11934" y="5485878"/>
            <a:ext cx="874902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Prenatal vitamins (Folic acid, Iron, DHA, Vitamin D) are essential </a:t>
            </a:r>
            <a:r>
              <a:rPr lang="en-US" sz="20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regardless of carb intake</a:t>
            </a: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911934" y="6559028"/>
            <a:ext cx="87490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low-carb diet should be carefully planned to prevent deficiencies.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11934" y="4814747"/>
            <a:ext cx="7960602" cy="41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  <a:spcBef>
                <a:spcPct val="0"/>
              </a:spcBef>
            </a:pPr>
            <a:r>
              <a:rPr lang="en-US" sz="2471" b="1" i="1">
                <a:solidFill>
                  <a:srgbClr val="82FA2E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Take the First Step Towards a Healthier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11934" y="7165452"/>
            <a:ext cx="87490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Focus on: Healthy carbs from fruits, whole grains, legumes, and dairy.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0171" y="5412922"/>
            <a:ext cx="3415565" cy="341556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50171" y="2477285"/>
            <a:ext cx="4168094" cy="41680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r="-4981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3958507" y="6138783"/>
            <a:ext cx="3119517" cy="311951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9612" r="-9612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6318436" y="1028700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1"/>
                </a:lnTo>
                <a:lnTo>
                  <a:pt x="0" y="6786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r="-19589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911934" y="1963567"/>
            <a:ext cx="8406502" cy="246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8"/>
              </a:lnSpc>
              <a:spcBef>
                <a:spcPct val="0"/>
              </a:spcBef>
            </a:pPr>
            <a:r>
              <a:rPr lang="en-US" sz="689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Prenatal Vitamins While Dieting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11934" y="4711247"/>
            <a:ext cx="874902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Pregnant women on weight-control diets must still take prenatal vitamins to prevent deficiencies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911934" y="5812972"/>
            <a:ext cx="874902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Essential vitamins: Iron, calcium, DHA, Vitamin B12, and iodine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11934" y="6597754"/>
            <a:ext cx="874902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Key foods for controlled weight gain: Protein-rich meals, fiber-rich vegetables, and healthy fats.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0171" y="5412922"/>
            <a:ext cx="3415565" cy="341556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50171" y="2477285"/>
            <a:ext cx="4168094" cy="41680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5187" r="-25187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3958507" y="6138783"/>
            <a:ext cx="3119517" cy="311951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6318436" y="1028700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1"/>
                </a:lnTo>
                <a:lnTo>
                  <a:pt x="0" y="6786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r="-19589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911934" y="1963567"/>
            <a:ext cx="8406502" cy="246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8"/>
              </a:lnSpc>
              <a:spcBef>
                <a:spcPct val="0"/>
              </a:spcBef>
            </a:pPr>
            <a:r>
              <a:rPr lang="en-US" sz="689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Conclusion of Antenatal Diet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11934" y="4711247"/>
            <a:ext cx="874902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well-balanced antenatal diet ensures a healthy pregnancy, smooth delivery, and a strong foundation for the baby’s health.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911934" y="5812972"/>
            <a:ext cx="874902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Avoid processed foods, excessive sugar, and alcohol while focusing on nutrient-dense meals.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11934" y="6914697"/>
            <a:ext cx="874902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Consult an expert like Dt. Ria Hawle for a personalized antenatal diet plan tailored to your needs.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63496" y="-207015"/>
            <a:ext cx="9724504" cy="10494015"/>
            <a:chOff x="0" y="0"/>
            <a:chExt cx="760748" cy="8209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0748" cy="820947"/>
            </a:xfrm>
            <a:custGeom>
              <a:avLst/>
              <a:gdLst/>
              <a:ahLst/>
              <a:cxnLst/>
              <a:rect l="l" t="t" r="r" b="b"/>
              <a:pathLst>
                <a:path w="760748" h="820947">
                  <a:moveTo>
                    <a:pt x="0" y="0"/>
                  </a:moveTo>
                  <a:lnTo>
                    <a:pt x="760748" y="0"/>
                  </a:lnTo>
                  <a:lnTo>
                    <a:pt x="760748" y="820947"/>
                  </a:lnTo>
                  <a:lnTo>
                    <a:pt x="0" y="820947"/>
                  </a:lnTo>
                  <a:close/>
                </a:path>
              </a:pathLst>
            </a:custGeom>
            <a:blipFill>
              <a:blip r:embed="rId2"/>
              <a:stretch>
                <a:fillRect r="-19089" b="-6563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5591334" y="95545"/>
            <a:ext cx="6740535" cy="10287000"/>
            <a:chOff x="0" y="0"/>
            <a:chExt cx="1775285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75285" cy="2709333"/>
            </a:xfrm>
            <a:custGeom>
              <a:avLst/>
              <a:gdLst/>
              <a:ahLst/>
              <a:cxnLst/>
              <a:rect l="l" t="t" r="r" b="b"/>
              <a:pathLst>
                <a:path w="1775285" h="2709333">
                  <a:moveTo>
                    <a:pt x="0" y="0"/>
                  </a:moveTo>
                  <a:lnTo>
                    <a:pt x="1775285" y="0"/>
                  </a:lnTo>
                  <a:lnTo>
                    <a:pt x="177528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13416">
                    <a:alpha val="100000"/>
                  </a:srgbClr>
                </a:gs>
                <a:gs pos="50000">
                  <a:srgbClr val="013416">
                    <a:alpha val="60500"/>
                  </a:srgbClr>
                </a:gs>
                <a:gs pos="100000">
                  <a:srgbClr val="013416">
                    <a:alpha val="0"/>
                  </a:srgbClr>
                </a:gs>
              </a:gsLst>
              <a:lin ang="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177528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3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203136" y="8582752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2"/>
                </a:lnTo>
                <a:lnTo>
                  <a:pt x="0" y="6786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r="-19589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50171" y="7223446"/>
            <a:ext cx="487664" cy="487664"/>
          </a:xfrm>
          <a:custGeom>
            <a:avLst/>
            <a:gdLst/>
            <a:ahLst/>
            <a:cxnLst/>
            <a:rect l="l" t="t" r="r" b="b"/>
            <a:pathLst>
              <a:path w="487664" h="487664">
                <a:moveTo>
                  <a:pt x="0" y="0"/>
                </a:moveTo>
                <a:lnTo>
                  <a:pt x="487664" y="0"/>
                </a:lnTo>
                <a:lnTo>
                  <a:pt x="487664" y="487664"/>
                </a:lnTo>
                <a:lnTo>
                  <a:pt x="0" y="4876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50171" y="8389375"/>
            <a:ext cx="487664" cy="487664"/>
          </a:xfrm>
          <a:custGeom>
            <a:avLst/>
            <a:gdLst/>
            <a:ahLst/>
            <a:cxnLst/>
            <a:rect l="l" t="t" r="r" b="b"/>
            <a:pathLst>
              <a:path w="487664" h="487664">
                <a:moveTo>
                  <a:pt x="0" y="0"/>
                </a:moveTo>
                <a:lnTo>
                  <a:pt x="487664" y="0"/>
                </a:lnTo>
                <a:lnTo>
                  <a:pt x="487664" y="487664"/>
                </a:lnTo>
                <a:lnTo>
                  <a:pt x="0" y="4876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350171" y="7806410"/>
            <a:ext cx="487664" cy="487664"/>
          </a:xfrm>
          <a:custGeom>
            <a:avLst/>
            <a:gdLst/>
            <a:ahLst/>
            <a:cxnLst/>
            <a:rect l="l" t="t" r="r" b="b"/>
            <a:pathLst>
              <a:path w="487664" h="487664">
                <a:moveTo>
                  <a:pt x="0" y="0"/>
                </a:moveTo>
                <a:lnTo>
                  <a:pt x="487664" y="0"/>
                </a:lnTo>
                <a:lnTo>
                  <a:pt x="487664" y="487665"/>
                </a:lnTo>
                <a:lnTo>
                  <a:pt x="0" y="4876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50171" y="2143204"/>
            <a:ext cx="6581341" cy="150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9"/>
              </a:lnSpc>
              <a:spcBef>
                <a:spcPct val="0"/>
              </a:spcBef>
            </a:pPr>
            <a:r>
              <a:rPr lang="en-US" sz="4206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About Balanced Bowls, Pune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171" y="3736982"/>
            <a:ext cx="5299289" cy="32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by </a:t>
            </a:r>
            <a:r>
              <a:rPr lang="en-US" sz="2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12"/>
              </a:rPr>
              <a:t>Best Dietitian in Pune </a:t>
            </a:r>
            <a:r>
              <a:rPr lang="en-US" sz="2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- Dt. </a:t>
            </a:r>
            <a:r>
              <a:rPr lang="en-US" sz="20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Ria</a:t>
            </a:r>
            <a:r>
              <a:rPr lang="en-US" sz="2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Hawle</a:t>
            </a:r>
            <a:endParaRPr lang="en-US" sz="20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936208" y="8407437"/>
            <a:ext cx="4919369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  <a:spcBef>
                <a:spcPct val="0"/>
              </a:spcBef>
            </a:pPr>
            <a:r>
              <a:rPr lang="en-US" sz="2471" u="sng" dirty="0">
                <a:solidFill>
                  <a:schemeClr val="accent3">
                    <a:lumMod val="20000"/>
                    <a:lumOff val="80000"/>
                  </a:schemeClr>
                </a:solidFill>
                <a:latin typeface="Canva Sans"/>
                <a:ea typeface="Canva Sans"/>
                <a:cs typeface="Canva Sans"/>
                <a:sym typeface="Canva Sans"/>
              </a:rPr>
              <a:t>riabalancedbowls@gmail.com</a:t>
            </a:r>
            <a:endParaRPr lang="en-US" sz="2471" u="sng" dirty="0">
              <a:solidFill>
                <a:schemeClr val="accent3">
                  <a:lumMod val="20000"/>
                  <a:lumOff val="80000"/>
                </a:schemeClr>
              </a:solidFill>
              <a:latin typeface="Canva Sans"/>
              <a:ea typeface="Canva Sans"/>
              <a:cs typeface="Canva Sans"/>
              <a:sym typeface="Canva Sans"/>
              <a:hlinkClick r:id="rId13" tooltip="mailto:riabalancedbowls@gmail.com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936208" y="7824472"/>
            <a:ext cx="4919369" cy="418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  <a:spcBef>
                <a:spcPct val="0"/>
              </a:spcBef>
            </a:pPr>
            <a:r>
              <a:rPr lang="en-US" sz="247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12"/>
              </a:rPr>
              <a:t>https://balancedbowls.in</a:t>
            </a:r>
            <a:endParaRPr lang="en-US" sz="2471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936208" y="7241508"/>
            <a:ext cx="4919369" cy="413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  <a:spcBef>
                <a:spcPct val="0"/>
              </a:spcBef>
            </a:pPr>
            <a:r>
              <a:rPr lang="en-US" sz="2471" spc="-4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+91-8208307124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50171" y="4295303"/>
            <a:ext cx="6430350" cy="2480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6"/>
              </a:lnSpc>
              <a:spcBef>
                <a:spcPct val="0"/>
              </a:spcBef>
            </a:pPr>
            <a:r>
              <a:rPr lang="en-US" sz="156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Balanced Bowls Pune offers nutrient-rich, wholesome meal plans curated for a healthy and balanced lifestyle. </a:t>
            </a:r>
          </a:p>
          <a:p>
            <a:pPr algn="l">
              <a:lnSpc>
                <a:spcPts val="2186"/>
              </a:lnSpc>
              <a:spcBef>
                <a:spcPct val="0"/>
              </a:spcBef>
            </a:pPr>
            <a:endParaRPr lang="en-US" sz="1561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186"/>
              </a:lnSpc>
              <a:spcBef>
                <a:spcPct val="0"/>
              </a:spcBef>
            </a:pPr>
            <a:r>
              <a:rPr lang="en-US" sz="156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Our meals focus on fresh, high-quality ingredients, ensuring optimal nutrition for weight management, fitness goals, and overall well-being. </a:t>
            </a:r>
          </a:p>
          <a:p>
            <a:pPr algn="l">
              <a:lnSpc>
                <a:spcPts val="2186"/>
              </a:lnSpc>
              <a:spcBef>
                <a:spcPct val="0"/>
              </a:spcBef>
            </a:pPr>
            <a:endParaRPr lang="en-US" sz="1561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186"/>
              </a:lnSpc>
              <a:spcBef>
                <a:spcPct val="0"/>
              </a:spcBef>
            </a:pPr>
            <a:r>
              <a:rPr lang="en-US" sz="156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Perfect for those seeking delicious yet healthy eating options in Pune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788</Words>
  <Application>Microsoft Office PowerPoint</Application>
  <PresentationFormat>Custom</PresentationFormat>
  <Paragraphs>86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Canva Sans</vt:lpstr>
      <vt:lpstr>Canva Sans Bold</vt:lpstr>
      <vt:lpstr>Poppins Bold</vt:lpstr>
      <vt:lpstr>Arial</vt:lpstr>
      <vt:lpstr>Canva Sans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Antenatal Diet PPT - by Best Dietitian in Pune - Dt. Ria Hawle</dc:title>
  <cp:lastModifiedBy>Pc</cp:lastModifiedBy>
  <cp:revision>3</cp:revision>
  <dcterms:created xsi:type="dcterms:W3CDTF">2006-08-16T00:00:00Z</dcterms:created>
  <dcterms:modified xsi:type="dcterms:W3CDTF">2025-03-31T08:24:51Z</dcterms:modified>
  <dc:identifier>DAGjR5y-k78</dc:identifier>
</cp:coreProperties>
</file>